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76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Mg46bpHq1k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9H9qxf2KXQ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329650" y="149867"/>
            <a:ext cx="8346806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 sz="4000" dirty="0">
                <a:latin typeface="Times New Roman"/>
                <a:ea typeface="Times New Roman"/>
                <a:cs typeface="Times New Roman"/>
                <a:sym typeface="Times New Roman"/>
              </a:rPr>
              <a:t>Πρόληψη Τροχαίων Ατυχημάτων 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507725" y="2448270"/>
            <a:ext cx="7772400" cy="1754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l" sz="2400" b="1" dirty="0"/>
              <a:t>Τσουτσουλιανούδη Θεοδώρα</a:t>
            </a:r>
          </a:p>
          <a:p>
            <a:pPr algn="l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l" sz="2400" b="1" dirty="0"/>
              <a:t>Βασιλικού Νάντια</a:t>
            </a:r>
          </a:p>
          <a:p>
            <a:pPr algn="l">
              <a:lnSpc>
                <a:spcPct val="200000"/>
              </a:lnSpc>
              <a:spcBef>
                <a:spcPts val="0"/>
              </a:spcBef>
              <a:buNone/>
            </a:pPr>
            <a:r>
              <a:rPr lang="el" sz="2400" b="1" dirty="0"/>
              <a:t>Αρχοντάκη Σόνια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510675" y="201974"/>
            <a:ext cx="8229600" cy="17217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190500" lvl="0" algn="ctr" rtl="0">
              <a:spcBef>
                <a:spcPts val="2200"/>
              </a:spcBef>
              <a:spcAft>
                <a:spcPts val="2200"/>
              </a:spcAft>
              <a:buNone/>
            </a:pPr>
            <a:r>
              <a:rPr lang="el" i="1" dirty="0">
                <a:latin typeface="+mn-lt"/>
                <a:ea typeface="Times New Roman"/>
                <a:cs typeface="Times New Roman"/>
                <a:sym typeface="Times New Roman"/>
              </a:rPr>
              <a:t>3.Να γίνεται χρήση ζώνης από όλους </a:t>
            </a:r>
            <a:r>
              <a:rPr lang="en-US" i="1" dirty="0" smtClean="0">
                <a:latin typeface="+mn-lt"/>
                <a:ea typeface="Times New Roman"/>
                <a:cs typeface="Times New Roman"/>
                <a:sym typeface="Times New Roman"/>
              </a:rPr>
              <a:t>          </a:t>
            </a:r>
            <a:r>
              <a:rPr lang="el" i="1" dirty="0" smtClean="0">
                <a:latin typeface="+mn-lt"/>
                <a:ea typeface="Times New Roman"/>
                <a:cs typeface="Times New Roman"/>
                <a:sym typeface="Times New Roman"/>
              </a:rPr>
              <a:t>τους </a:t>
            </a:r>
            <a:r>
              <a:rPr lang="el" i="1" dirty="0">
                <a:latin typeface="+mn-lt"/>
                <a:ea typeface="Times New Roman"/>
                <a:cs typeface="Times New Roman"/>
                <a:sym typeface="Times New Roman"/>
              </a:rPr>
              <a:t>επιβάτες.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5696" y="1563638"/>
            <a:ext cx="5543175" cy="327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65700"/>
            <a:ext cx="9144000" cy="437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97425" cy="133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7536" y="52337"/>
            <a:ext cx="5028327" cy="503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63075" y="201975"/>
            <a:ext cx="8229600" cy="125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l" dirty="0">
                <a:latin typeface="Times New Roman"/>
                <a:ea typeface="Times New Roman"/>
                <a:cs typeface="Times New Roman"/>
                <a:sym typeface="Times New Roman"/>
              </a:rPr>
              <a:t>4.Τα παιδιά πρέπει να κάθονται στο πίσω κάθισμα, σωστά δεμένα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924" y="1320350"/>
            <a:ext cx="6407925" cy="382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72000" y="95025"/>
            <a:ext cx="6485399" cy="268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 dirty="0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el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l" dirty="0" smtClean="0">
                <a:latin typeface="Times New Roman"/>
                <a:ea typeface="Times New Roman"/>
                <a:cs typeface="Times New Roman"/>
                <a:sym typeface="Times New Roman"/>
              </a:rPr>
              <a:t>Να </a:t>
            </a:r>
            <a:r>
              <a:rPr lang="el" dirty="0">
                <a:latin typeface="Times New Roman"/>
                <a:ea typeface="Times New Roman"/>
                <a:cs typeface="Times New Roman"/>
                <a:sym typeface="Times New Roman"/>
              </a:rPr>
              <a:t>μη γίνεται χρήση αλκοολούχων ποτών. Αν πρόκειται να πιούμε, επιλέγουμε τον οδηγό της παρέας που δεν πίνει για να μας οδηγήσει με ασφάλεια στο σπίτι.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2725" y="2142650"/>
            <a:ext cx="5035449" cy="283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3425" y="1200150"/>
            <a:ext cx="9197424" cy="394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3425" y="0"/>
            <a:ext cx="9197423" cy="123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627535"/>
            <a:ext cx="8229600" cy="42715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" dirty="0"/>
              <a:t> 6. Πριν από το ταξίδι φροντίζουμε να έχουμε κοιμηθεί καλά, ενώ κατά τη διάρκειά του πρέπει να κάνουμε κάθε 2-3 ώρες στάσεις για ξεκούραση ή ξεμούδιασμα.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10700" y="990925"/>
            <a:ext cx="4400099" cy="359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" dirty="0">
                <a:latin typeface="Times New Roman"/>
                <a:ea typeface="Times New Roman"/>
                <a:cs typeface="Times New Roman"/>
                <a:sym typeface="Times New Roman"/>
              </a:rPr>
              <a:t>7.Να γίνεται πάντα χρήση κράνους και στολής προστασίας (για τους δικυκλιστές).</a:t>
            </a:r>
          </a:p>
        </p:txBody>
      </p:sp>
      <p:sp>
        <p:nvSpPr>
          <p:cNvPr id="120" name="Shape 120">
            <a:hlinkClick r:id="rId3"/>
          </p:cNvPr>
          <p:cNvSpPr/>
          <p:nvPr/>
        </p:nvSpPr>
        <p:spPr>
          <a:xfrm>
            <a:off x="4643300" y="579250"/>
            <a:ext cx="4166499" cy="393037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0" y="205975"/>
            <a:ext cx="86868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17075"/>
            <a:ext cx="9144000" cy="422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123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1007075"/>
            <a:ext cx="4765500" cy="201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l" dirty="0">
                <a:latin typeface="Times New Roman"/>
                <a:ea typeface="Times New Roman"/>
                <a:cs typeface="Times New Roman"/>
                <a:sym typeface="Times New Roman"/>
              </a:rPr>
              <a:t>8.Να μη χρησιμοποιείται η Λωρίδα Εκτάκτου Ανάγκης (</a:t>
            </a:r>
            <a:r>
              <a:rPr lang="el" dirty="0" smtClean="0">
                <a:latin typeface="Times New Roman"/>
                <a:ea typeface="Times New Roman"/>
                <a:cs typeface="Times New Roman"/>
                <a:sym typeface="Times New Roman"/>
              </a:rPr>
              <a:t>Λ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l" dirty="0" smtClean="0">
                <a:latin typeface="Times New Roman"/>
                <a:ea typeface="Times New Roman"/>
                <a:cs typeface="Times New Roman"/>
                <a:sym typeface="Times New Roman"/>
              </a:rPr>
              <a:t>Ε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l" dirty="0" smtClean="0">
                <a:latin typeface="Times New Roman"/>
                <a:ea typeface="Times New Roman"/>
                <a:cs typeface="Times New Roman"/>
                <a:sym typeface="Times New Roman"/>
              </a:rPr>
              <a:t>Α)</a:t>
            </a:r>
            <a:endParaRPr lang="el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3">
            <a:off x="4578149" y="386722"/>
            <a:ext cx="4363599" cy="40872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5" name="Shape 135"/>
          <p:cNvCxnSpPr/>
          <p:nvPr/>
        </p:nvCxnSpPr>
        <p:spPr>
          <a:xfrm flipH="1" flipV="1">
            <a:off x="7236296" y="2715766"/>
            <a:ext cx="288033" cy="1656184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596675" y="826188"/>
            <a:ext cx="7772400" cy="349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l" dirty="0">
                <a:solidFill>
                  <a:srgbClr val="F3F3F3"/>
                </a:solidFill>
              </a:rPr>
              <a:t>Το 1896 καταγράφηκε ο πρώτος θάνατος από τροχαίο ατύχημα.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endParaRPr dirty="0">
              <a:solidFill>
                <a:srgbClr val="F3F3F3"/>
              </a:solidFill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l" dirty="0">
                <a:solidFill>
                  <a:srgbClr val="F3F3F3"/>
                </a:solidFill>
              </a:rPr>
              <a:t>Ο ιατροδικαστής είχε γράψει τότε: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" dirty="0">
                <a:solidFill>
                  <a:srgbClr val="F3F3F3"/>
                </a:solidFill>
              </a:rPr>
              <a:t>“Αυτό δεν πρέπει να συμβεί ποτέ ξανά”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95536" y="487150"/>
            <a:ext cx="8353964" cy="42448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l" dirty="0"/>
              <a:t>Η Λ.Ε.Α. χρησιμοποιείται από ασθενοφόρα, πυροσβεστικά, περιπολικά ή άλλα οχήματα που χρειάζεται για κάποιο σοβαρό λόγο να επιταχύνουν η να σταθμεύσουν για λίγο.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425" y="80200"/>
            <a:ext cx="8179024" cy="506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8275" y="1363575"/>
            <a:ext cx="9233124" cy="386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233125" cy="136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187" y="258449"/>
            <a:ext cx="8843625" cy="448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70525"/>
            <a:ext cx="9233124" cy="367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97473" cy="147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173700" y="1265525"/>
            <a:ext cx="8796599" cy="285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">
                <a:solidFill>
                  <a:srgbClr val="FFFFFF"/>
                </a:solidFill>
              </a:rPr>
              <a:t>Τα οδικά τροχαία ατυχήματα αποτελούν μια από τις συχνότερες αιτίες θανάτου και πρόκλησης μόνιμης αναπηρίας, ιδιαίτερα στα άτομα νεαρής ηλικίας. 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1212075" y="-59712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12075"/>
            <a:ext cx="9144001" cy="3931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"/>
            <a:ext cx="9144001" cy="1247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343800" y="206978"/>
            <a:ext cx="8800200" cy="49365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l" sz="3300" dirty="0">
                <a:solidFill>
                  <a:srgbClr val="FFFFFF"/>
                </a:solidFill>
              </a:rPr>
              <a:t>Συχνότερα αίτια τροχαίων </a:t>
            </a:r>
            <a:r>
              <a:rPr lang="el" sz="3300" dirty="0" smtClean="0">
                <a:solidFill>
                  <a:srgbClr val="FFFFFF"/>
                </a:solidFill>
              </a:rPr>
              <a:t>ατυχημάτων</a:t>
            </a:r>
            <a:endParaRPr lang="en-US" sz="3300" dirty="0" smtClean="0">
              <a:solidFill>
                <a:srgbClr val="FFFFFF"/>
              </a:solidFill>
            </a:endParaRPr>
          </a:p>
          <a:p>
            <a:pPr lvl="0" algn="l" rtl="0">
              <a:lnSpc>
                <a:spcPct val="150000"/>
              </a:lnSpc>
              <a:spcBef>
                <a:spcPts val="0"/>
              </a:spcBef>
              <a:buNone/>
            </a:pPr>
            <a:endParaRPr lang="el" sz="1000" dirty="0">
              <a:solidFill>
                <a:srgbClr val="FFFFFF"/>
              </a:solidFill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l" sz="2800" dirty="0">
                <a:solidFill>
                  <a:srgbClr val="FFFFFF"/>
                </a:solidFill>
              </a:rPr>
              <a:t>Η νεαρή ηλικία, </a:t>
            </a: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l" sz="2800" dirty="0">
                <a:solidFill>
                  <a:srgbClr val="FFFFFF"/>
                </a:solidFill>
              </a:rPr>
              <a:t>η χρήση οινοπνεύματος </a:t>
            </a:r>
            <a:r>
              <a:rPr lang="el" sz="2800" dirty="0" smtClean="0">
                <a:solidFill>
                  <a:srgbClr val="FFFFFF"/>
                </a:solidFill>
              </a:rPr>
              <a:t>ή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l" sz="2800" dirty="0" smtClean="0">
                <a:solidFill>
                  <a:srgbClr val="FFFFFF"/>
                </a:solidFill>
              </a:rPr>
              <a:t>εξαρτησιογόνων </a:t>
            </a:r>
            <a:r>
              <a:rPr lang="el" sz="2800" dirty="0">
                <a:solidFill>
                  <a:srgbClr val="FFFFFF"/>
                </a:solidFill>
              </a:rPr>
              <a:t>ουσιών,</a:t>
            </a: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l" sz="2800" dirty="0">
                <a:solidFill>
                  <a:srgbClr val="FFFFFF"/>
                </a:solidFill>
              </a:rPr>
              <a:t> καθώς και η χρήση κινητού τηλεφώνου,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l" sz="2800" dirty="0" smtClean="0">
                <a:solidFill>
                  <a:srgbClr val="FFFFFF"/>
                </a:solidFill>
              </a:rPr>
              <a:t>αποτελούν </a:t>
            </a:r>
            <a:r>
              <a:rPr lang="el" sz="2800" dirty="0">
                <a:solidFill>
                  <a:srgbClr val="FFFFFF"/>
                </a:solidFill>
              </a:rPr>
              <a:t>τους κυριότερους παράγοντες κινδύνου πρόκλησης τροχαίου ατυχήματος. </a:t>
            </a:r>
          </a:p>
          <a:p>
            <a:pPr lvl="0" rt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294100" y="147600"/>
            <a:ext cx="8449200" cy="484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l" sz="2600" dirty="0">
                <a:solidFill>
                  <a:srgbClr val="FFFFFF"/>
                </a:solidFill>
              </a:rPr>
              <a:t>Αρκετές μελέτες έδειξαν ότι απλά προληπτικά μέτρα, όπως είναι η καθιέρωση της ζώνης ασφαλείας, οι αερόσακοι και η μείωση των ορίων ταχύτητας, ενδέχεται να μειώσουν τους θανάτους και τους τραυματισμούς λόγω τροχαίων ατυχημάτων.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4750" y="4552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l" sz="4000" dirty="0">
                <a:latin typeface="Times New Roman"/>
                <a:ea typeface="Times New Roman"/>
                <a:cs typeface="Times New Roman"/>
                <a:sym typeface="Times New Roman"/>
              </a:rPr>
              <a:t>Συμβουλές για την πρόληψη τροχαίων ατυχημάτων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4750" y="1402875"/>
            <a:ext cx="4833314" cy="3548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l" dirty="0"/>
              <a:t>1</a:t>
            </a:r>
            <a:r>
              <a:rPr lang="el" dirty="0" smtClean="0"/>
              <a:t>.</a:t>
            </a:r>
            <a:r>
              <a:rPr lang="en-US" dirty="0" smtClean="0"/>
              <a:t> </a:t>
            </a:r>
            <a:r>
              <a:rPr lang="el" dirty="0" smtClean="0"/>
              <a:t>Όσο </a:t>
            </a:r>
            <a:r>
              <a:rPr lang="el" dirty="0"/>
              <a:t>μεγαλύτερη είναι η ταχύτητα, τόσο πολλαπλάσιος είναι ο κίνδυνος εμπλοκής σε τροχαίο. Μην οδηγείτε με υψηλές ταχύτητες σεβαστείτε τα όρια 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4088" y="1788100"/>
            <a:ext cx="3360694" cy="245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758901" y="267494"/>
            <a:ext cx="4385099" cy="497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 startAt="2"/>
            </a:pPr>
            <a:r>
              <a:rPr lang="el" dirty="0"/>
              <a:t>Δεν πρέπει να γίνεται χρήση κινητού τηλεφώνου όταν οδηγάμε γιατί αποσπάται η προσοχή του οδηγού.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600" y="490750"/>
            <a:ext cx="4274375" cy="416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>
            <a:hlinkClick r:id="rId3"/>
          </p:cNvPr>
          <p:cNvSpPr/>
          <p:nvPr/>
        </p:nvSpPr>
        <p:spPr>
          <a:xfrm>
            <a:off x="2000237" y="542137"/>
            <a:ext cx="5003125" cy="40592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Προβολή στην οθόνη (16:9)</PresentationFormat>
  <Paragraphs>27</Paragraphs>
  <Slides>24</Slides>
  <Notes>24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dark-gradient</vt:lpstr>
      <vt:lpstr>Πρόληψη Τροχαίων Ατυχημάτων </vt:lpstr>
      <vt:lpstr>Διαφάνεια 2</vt:lpstr>
      <vt:lpstr>Διαφάνεια 3</vt:lpstr>
      <vt:lpstr>Διαφάνεια 4</vt:lpstr>
      <vt:lpstr>Διαφάνεια 5</vt:lpstr>
      <vt:lpstr>Διαφάνεια 6</vt:lpstr>
      <vt:lpstr>Συμβουλές για την πρόληψη τροχαίων ατυχημάτων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Πρόληψη Τροχαίων Ατυχημάτων </dc:title>
  <cp:lastModifiedBy>Olgitsa</cp:lastModifiedBy>
  <cp:revision>1</cp:revision>
  <dcterms:modified xsi:type="dcterms:W3CDTF">2015-05-11T17:11:52Z</dcterms:modified>
</cp:coreProperties>
</file>