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676" y="-72"/>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3" name="Shape 10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0" name="Shape 1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6" name="Shape 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7" name="Shape 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3" name="Shape 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7" name="Shape 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p:nvPr/>
        </p:nvSpPr>
        <p:spPr>
          <a:xfrm rot="10800000" flipH="1">
            <a:off x="0" y="2984999"/>
            <a:ext cx="9144000" cy="2158500"/>
          </a:xfrm>
          <a:prstGeom prst="rect">
            <a:avLst/>
          </a:prstGeom>
          <a:solidFill>
            <a:schemeClr val="lt1"/>
          </a:solidFill>
          <a:ln>
            <a:noFill/>
          </a:ln>
        </p:spPr>
        <p:txBody>
          <a:bodyPr lIns="91425" tIns="45700" rIns="91425" bIns="45700" anchor="ctr" anchorCtr="0">
            <a:noAutofit/>
          </a:bodyPr>
          <a:lstStyle/>
          <a:p>
            <a:pPr>
              <a:spcBef>
                <a:spcPts val="0"/>
              </a:spcBef>
              <a:buNone/>
            </a:pPr>
            <a:endParaRPr/>
          </a:p>
        </p:txBody>
      </p:sp>
      <p:sp>
        <p:nvSpPr>
          <p:cNvPr id="10" name="Shape 10"/>
          <p:cNvSpPr/>
          <p:nvPr/>
        </p:nvSpPr>
        <p:spPr>
          <a:xfrm>
            <a:off x="0" y="2393175"/>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a:spcBef>
                <a:spcPts val="0"/>
              </a:spcBef>
              <a:buNone/>
            </a:pPr>
            <a:endParaRPr/>
          </a:p>
        </p:txBody>
      </p:sp>
      <p:sp>
        <p:nvSpPr>
          <p:cNvPr id="11" name="Shape 11"/>
          <p:cNvSpPr/>
          <p:nvPr/>
        </p:nvSpPr>
        <p:spPr>
          <a:xfrm rot="10800000" flipH="1">
            <a:off x="0" y="2983958"/>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a:spcBef>
                <a:spcPts val="0"/>
              </a:spcBef>
              <a:buNone/>
            </a:pPr>
            <a:endParaRPr/>
          </a:p>
        </p:txBody>
      </p:sp>
      <p:sp>
        <p:nvSpPr>
          <p:cNvPr id="12" name="Shape 12"/>
          <p:cNvSpPr txBox="1">
            <a:spLocks noGrp="1"/>
          </p:cNvSpPr>
          <p:nvPr>
            <p:ph type="ctrTitle"/>
          </p:nvPr>
        </p:nvSpPr>
        <p:spPr>
          <a:xfrm>
            <a:off x="685800" y="1746892"/>
            <a:ext cx="7772400" cy="1238099"/>
          </a:xfrm>
          <a:prstGeom prst="rect">
            <a:avLst/>
          </a:prstGeom>
        </p:spPr>
        <p:txBody>
          <a:bodyPr lIns="91425" tIns="91425" rIns="91425" bIns="91425" anchor="b" anchorCtr="0"/>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a:endParaRPr/>
          </a:p>
        </p:txBody>
      </p:sp>
      <p:sp>
        <p:nvSpPr>
          <p:cNvPr id="13" name="Shape 13"/>
          <p:cNvSpPr txBox="1">
            <a:spLocks noGrp="1"/>
          </p:cNvSpPr>
          <p:nvPr>
            <p:ph type="subTitle" idx="1"/>
          </p:nvPr>
        </p:nvSpPr>
        <p:spPr>
          <a:xfrm>
            <a:off x="685800" y="3093357"/>
            <a:ext cx="7772400" cy="666600"/>
          </a:xfrm>
          <a:prstGeom prst="rect">
            <a:avLst/>
          </a:prstGeom>
        </p:spPr>
        <p:txBody>
          <a:bodyPr lIns="91425" tIns="91425" rIns="91425" bIns="91425" anchor="t" anchorCtr="0"/>
          <a:lstStyle>
            <a:lvl1pPr algn="ctr">
              <a:spcBef>
                <a:spcPts val="0"/>
              </a:spcBef>
              <a:buClr>
                <a:schemeClr val="dk2"/>
              </a:buClr>
              <a:buSzPct val="100000"/>
              <a:buNone/>
              <a:defRPr sz="2400" i="1">
                <a:solidFill>
                  <a:schemeClr val="dk2"/>
                </a:solidFill>
              </a:defRPr>
            </a:lvl1pPr>
            <a:lvl2pPr algn="ctr">
              <a:spcBef>
                <a:spcPts val="0"/>
              </a:spcBef>
              <a:buClr>
                <a:schemeClr val="dk2"/>
              </a:buClr>
              <a:buNone/>
              <a:defRPr i="1">
                <a:solidFill>
                  <a:schemeClr val="dk2"/>
                </a:solidFill>
              </a:defRPr>
            </a:lvl2pPr>
            <a:lvl3pPr algn="ctr">
              <a:spcBef>
                <a:spcPts val="0"/>
              </a:spcBef>
              <a:buClr>
                <a:schemeClr val="dk2"/>
              </a:buClr>
              <a:buNone/>
              <a:defRPr i="1">
                <a:solidFill>
                  <a:schemeClr val="dk2"/>
                </a:solidFill>
              </a:defRPr>
            </a:lvl3pPr>
            <a:lvl4pPr algn="ctr">
              <a:spcBef>
                <a:spcPts val="0"/>
              </a:spcBef>
              <a:buClr>
                <a:schemeClr val="dk2"/>
              </a:buClr>
              <a:buSzPct val="100000"/>
              <a:buNone/>
              <a:defRPr sz="2400" i="1">
                <a:solidFill>
                  <a:schemeClr val="dk2"/>
                </a:solidFill>
              </a:defRPr>
            </a:lvl4pPr>
            <a:lvl5pPr algn="ctr">
              <a:spcBef>
                <a:spcPts val="0"/>
              </a:spcBef>
              <a:buClr>
                <a:schemeClr val="dk2"/>
              </a:buClr>
              <a:buSzPct val="100000"/>
              <a:buNone/>
              <a:defRPr sz="2400" i="1">
                <a:solidFill>
                  <a:schemeClr val="dk2"/>
                </a:solidFill>
              </a:defRPr>
            </a:lvl5pPr>
            <a:lvl6pPr algn="ctr">
              <a:spcBef>
                <a:spcPts val="0"/>
              </a:spcBef>
              <a:buClr>
                <a:schemeClr val="dk2"/>
              </a:buClr>
              <a:buSzPct val="100000"/>
              <a:buNone/>
              <a:defRPr sz="2400" i="1">
                <a:solidFill>
                  <a:schemeClr val="dk2"/>
                </a:solidFill>
              </a:defRPr>
            </a:lvl6pPr>
            <a:lvl7pPr algn="ctr">
              <a:spcBef>
                <a:spcPts val="0"/>
              </a:spcBef>
              <a:buClr>
                <a:schemeClr val="dk2"/>
              </a:buClr>
              <a:buSzPct val="100000"/>
              <a:buNone/>
              <a:defRPr sz="2400" i="1">
                <a:solidFill>
                  <a:schemeClr val="dk2"/>
                </a:solidFill>
              </a:defRPr>
            </a:lvl7pPr>
            <a:lvl8pPr algn="ctr">
              <a:spcBef>
                <a:spcPts val="0"/>
              </a:spcBef>
              <a:buClr>
                <a:schemeClr val="dk2"/>
              </a:buClr>
              <a:buSzPct val="100000"/>
              <a:buNone/>
              <a:defRPr sz="2400" i="1">
                <a:solidFill>
                  <a:schemeClr val="dk2"/>
                </a:solidFill>
              </a:defRPr>
            </a:lvl8pPr>
            <a:lvl9pPr algn="ctr">
              <a:spcBef>
                <a:spcPts val="0"/>
              </a:spcBef>
              <a:buClr>
                <a:schemeClr val="dk2"/>
              </a:buClr>
              <a:buSzPct val="100000"/>
              <a:buNone/>
              <a:defRPr sz="2400" i="1">
                <a:solidFill>
                  <a:schemeClr val="dk2"/>
                </a:solidFill>
              </a:defRPr>
            </a:lvl9pPr>
          </a:lstStyle>
          <a:p>
            <a:endParaRPr/>
          </a:p>
        </p:txBody>
      </p:sp>
      <p:sp>
        <p:nvSpPr>
          <p:cNvPr id="14" name="Shape 14"/>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solidFill>
                  <a:schemeClr val="dk1"/>
                </a:solidFill>
              </a:defRPr>
            </a:lvl1pPr>
          </a:lstStyle>
          <a:p>
            <a:pPr>
              <a:spcBef>
                <a:spcPts val="0"/>
              </a:spcBef>
              <a:buNone/>
            </a:pPr>
            <a:fld id="{00000000-1234-1234-1234-123412341234}" type="slidenum">
              <a:rPr lang="el"/>
              <a:pPr>
                <a:spcBef>
                  <a:spcPts val="0"/>
                </a:spcBef>
                <a:buNone/>
              </a:pPr>
              <a:t>‹#›</a:t>
            </a:fld>
            <a:endParaRPr lang="e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5"/>
        <p:cNvGrpSpPr/>
        <p:nvPr/>
      </p:nvGrpSpPr>
      <p:grpSpPr>
        <a:xfrm>
          <a:off x="0" y="0"/>
          <a:ext cx="0" cy="0"/>
          <a:chOff x="0" y="0"/>
          <a:chExt cx="0" cy="0"/>
        </a:xfrm>
      </p:grpSpPr>
      <p:sp>
        <p:nvSpPr>
          <p:cNvPr id="16" name="Shape 16"/>
          <p:cNvSpPr/>
          <p:nvPr/>
        </p:nvSpPr>
        <p:spPr>
          <a:xfrm rot="10800000" flipH="1">
            <a:off x="0" y="1163100"/>
            <a:ext cx="9144000" cy="3980399"/>
          </a:xfrm>
          <a:prstGeom prst="rect">
            <a:avLst/>
          </a:prstGeom>
          <a:solidFill>
            <a:schemeClr val="lt1"/>
          </a:solidFill>
          <a:ln>
            <a:noFill/>
          </a:ln>
        </p:spPr>
        <p:txBody>
          <a:bodyPr lIns="91425" tIns="45700" rIns="91425" bIns="45700" anchor="ctr" anchorCtr="0">
            <a:noAutofit/>
          </a:bodyPr>
          <a:lstStyle/>
          <a:p>
            <a:pPr>
              <a:spcBef>
                <a:spcPts val="0"/>
              </a:spcBef>
              <a:buNone/>
            </a:pPr>
            <a:endParaRPr/>
          </a:p>
        </p:txBody>
      </p:sp>
      <p:sp>
        <p:nvSpPr>
          <p:cNvPr id="17" name="Shape 17"/>
          <p:cNvSpPr/>
          <p:nvPr/>
        </p:nvSpPr>
        <p:spPr>
          <a:xfrm flipH="1">
            <a:off x="4526627" y="571349"/>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a:spcBef>
                <a:spcPts val="0"/>
              </a:spcBef>
              <a:buNone/>
            </a:pPr>
            <a:endParaRPr/>
          </a:p>
        </p:txBody>
      </p:sp>
      <p:sp>
        <p:nvSpPr>
          <p:cNvPr id="18" name="Shape 18"/>
          <p:cNvSpPr/>
          <p:nvPr/>
        </p:nvSpPr>
        <p:spPr>
          <a:xfrm rot="10800000">
            <a:off x="4526627" y="1162132"/>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a:spcBef>
                <a:spcPts val="0"/>
              </a:spcBef>
              <a:buNone/>
            </a:pPr>
            <a:endParaRPr/>
          </a:p>
        </p:txBody>
      </p:sp>
      <p:sp>
        <p:nvSpPr>
          <p:cNvPr id="19" name="Shape 19"/>
          <p:cNvSpPr txBox="1">
            <a:spLocks noGrp="1"/>
          </p:cNvSpPr>
          <p:nvPr>
            <p:ph type="title"/>
          </p:nvPr>
        </p:nvSpPr>
        <p:spPr>
          <a:xfrm>
            <a:off x="457200" y="205978"/>
            <a:ext cx="8229600" cy="857400"/>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0" name="Shape 20"/>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1" name="Shape 21"/>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spcBef>
                <a:spcPts val="0"/>
              </a:spcBef>
              <a:buNone/>
            </a:pPr>
            <a:fld id="{00000000-1234-1234-1234-123412341234}" type="slidenum">
              <a:rPr lang="el"/>
              <a:pPr>
                <a:spcBef>
                  <a:spcPts val="0"/>
                </a:spcBef>
                <a:buNone/>
              </a:pPr>
              <a:t>‹#›</a:t>
            </a:fld>
            <a:endParaRPr lang="e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2"/>
        <p:cNvGrpSpPr/>
        <p:nvPr/>
      </p:nvGrpSpPr>
      <p:grpSpPr>
        <a:xfrm>
          <a:off x="0" y="0"/>
          <a:ext cx="0" cy="0"/>
          <a:chOff x="0" y="0"/>
          <a:chExt cx="0" cy="0"/>
        </a:xfrm>
      </p:grpSpPr>
      <p:sp>
        <p:nvSpPr>
          <p:cNvPr id="23" name="Shape 23"/>
          <p:cNvSpPr/>
          <p:nvPr/>
        </p:nvSpPr>
        <p:spPr>
          <a:xfrm rot="10800000" flipH="1">
            <a:off x="0" y="1163100"/>
            <a:ext cx="9144000" cy="3980399"/>
          </a:xfrm>
          <a:prstGeom prst="rect">
            <a:avLst/>
          </a:prstGeom>
          <a:solidFill>
            <a:schemeClr val="lt1"/>
          </a:solidFill>
          <a:ln>
            <a:noFill/>
          </a:ln>
        </p:spPr>
        <p:txBody>
          <a:bodyPr lIns="91425" tIns="45700" rIns="91425" bIns="45700" anchor="ctr" anchorCtr="0">
            <a:noAutofit/>
          </a:bodyPr>
          <a:lstStyle/>
          <a:p>
            <a:pPr>
              <a:spcBef>
                <a:spcPts val="0"/>
              </a:spcBef>
              <a:buNone/>
            </a:pPr>
            <a:endParaRPr/>
          </a:p>
        </p:txBody>
      </p:sp>
      <p:sp>
        <p:nvSpPr>
          <p:cNvPr id="24" name="Shape 24"/>
          <p:cNvSpPr/>
          <p:nvPr/>
        </p:nvSpPr>
        <p:spPr>
          <a:xfrm rot="10800000">
            <a:off x="4526627" y="1162132"/>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a:spcBef>
                <a:spcPts val="0"/>
              </a:spcBef>
              <a:buNone/>
            </a:pPr>
            <a:endParaRPr/>
          </a:p>
        </p:txBody>
      </p:sp>
      <p:sp>
        <p:nvSpPr>
          <p:cNvPr id="25" name="Shape 25"/>
          <p:cNvSpPr txBox="1">
            <a:spLocks noGrp="1"/>
          </p:cNvSpPr>
          <p:nvPr>
            <p:ph type="title"/>
          </p:nvPr>
        </p:nvSpPr>
        <p:spPr>
          <a:xfrm>
            <a:off x="457200" y="205978"/>
            <a:ext cx="8229600" cy="857400"/>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6" name="Shape 26"/>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7" name="Shape 27"/>
          <p:cNvSpPr/>
          <p:nvPr/>
        </p:nvSpPr>
        <p:spPr>
          <a:xfrm flipH="1">
            <a:off x="4526627" y="571349"/>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a:spcBef>
                <a:spcPts val="0"/>
              </a:spcBef>
              <a:buNone/>
            </a:pPr>
            <a:endParaRPr/>
          </a:p>
        </p:txBody>
      </p:sp>
      <p:sp>
        <p:nvSpPr>
          <p:cNvPr id="28" name="Shape 28"/>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9" name="Shape 29"/>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spcBef>
                <a:spcPts val="0"/>
              </a:spcBef>
              <a:buNone/>
            </a:pPr>
            <a:fld id="{00000000-1234-1234-1234-123412341234}" type="slidenum">
              <a:rPr lang="el"/>
              <a:pPr>
                <a:spcBef>
                  <a:spcPts val="0"/>
                </a:spcBef>
                <a:buNone/>
              </a:pPr>
              <a:t>‹#›</a:t>
            </a:fld>
            <a:endParaRPr lang="e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0"/>
        <p:cNvGrpSpPr/>
        <p:nvPr/>
      </p:nvGrpSpPr>
      <p:grpSpPr>
        <a:xfrm>
          <a:off x="0" y="0"/>
          <a:ext cx="0" cy="0"/>
          <a:chOff x="0" y="0"/>
          <a:chExt cx="0" cy="0"/>
        </a:xfrm>
      </p:grpSpPr>
      <p:sp>
        <p:nvSpPr>
          <p:cNvPr id="31" name="Shape 31"/>
          <p:cNvSpPr/>
          <p:nvPr/>
        </p:nvSpPr>
        <p:spPr>
          <a:xfrm rot="10800000" flipH="1">
            <a:off x="0" y="1163100"/>
            <a:ext cx="9144000" cy="3980399"/>
          </a:xfrm>
          <a:prstGeom prst="rect">
            <a:avLst/>
          </a:prstGeom>
          <a:solidFill>
            <a:schemeClr val="lt1"/>
          </a:solidFill>
          <a:ln>
            <a:noFill/>
          </a:ln>
        </p:spPr>
        <p:txBody>
          <a:bodyPr lIns="91425" tIns="45700" rIns="91425" bIns="45700" anchor="ctr" anchorCtr="0">
            <a:noAutofit/>
          </a:bodyPr>
          <a:lstStyle/>
          <a:p>
            <a:pPr>
              <a:spcBef>
                <a:spcPts val="0"/>
              </a:spcBef>
              <a:buNone/>
            </a:pPr>
            <a:endParaRPr/>
          </a:p>
        </p:txBody>
      </p:sp>
      <p:sp>
        <p:nvSpPr>
          <p:cNvPr id="32" name="Shape 32"/>
          <p:cNvSpPr/>
          <p:nvPr/>
        </p:nvSpPr>
        <p:spPr>
          <a:xfrm flipH="1">
            <a:off x="4526627" y="571349"/>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a:spcBef>
                <a:spcPts val="0"/>
              </a:spcBef>
              <a:buNone/>
            </a:pPr>
            <a:endParaRPr/>
          </a:p>
        </p:txBody>
      </p:sp>
      <p:sp>
        <p:nvSpPr>
          <p:cNvPr id="33" name="Shape 33"/>
          <p:cNvSpPr txBox="1">
            <a:spLocks noGrp="1"/>
          </p:cNvSpPr>
          <p:nvPr>
            <p:ph type="title"/>
          </p:nvPr>
        </p:nvSpPr>
        <p:spPr>
          <a:xfrm>
            <a:off x="457200" y="205978"/>
            <a:ext cx="8229600" cy="857400"/>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4" name="Shape 34"/>
          <p:cNvSpPr/>
          <p:nvPr/>
        </p:nvSpPr>
        <p:spPr>
          <a:xfrm rot="10800000">
            <a:off x="4526627" y="1162132"/>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a:spcBef>
                <a:spcPts val="0"/>
              </a:spcBef>
              <a:buNone/>
            </a:pPr>
            <a:endParaRPr/>
          </a:p>
        </p:txBody>
      </p:sp>
      <p:sp>
        <p:nvSpPr>
          <p:cNvPr id="35" name="Shape 35"/>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solidFill>
                  <a:schemeClr val="dk1"/>
                </a:solidFill>
              </a:defRPr>
            </a:lvl1pPr>
          </a:lstStyle>
          <a:p>
            <a:pPr>
              <a:spcBef>
                <a:spcPts val="0"/>
              </a:spcBef>
              <a:buNone/>
            </a:pPr>
            <a:fld id="{00000000-1234-1234-1234-123412341234}" type="slidenum">
              <a:rPr lang="el"/>
              <a:pPr>
                <a:spcBef>
                  <a:spcPts val="0"/>
                </a:spcBef>
                <a:buNone/>
              </a:pPr>
              <a:t>‹#›</a:t>
            </a:fld>
            <a:endParaRPr lang="e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36"/>
        <p:cNvGrpSpPr/>
        <p:nvPr/>
      </p:nvGrpSpPr>
      <p:grpSpPr>
        <a:xfrm>
          <a:off x="0" y="0"/>
          <a:ext cx="0" cy="0"/>
          <a:chOff x="0" y="0"/>
          <a:chExt cx="0" cy="0"/>
        </a:xfrm>
      </p:grpSpPr>
      <p:sp>
        <p:nvSpPr>
          <p:cNvPr id="37" name="Shape 37"/>
          <p:cNvSpPr/>
          <p:nvPr/>
        </p:nvSpPr>
        <p:spPr>
          <a:xfrm rot="10800000" flipH="1">
            <a:off x="0" y="4412699"/>
            <a:ext cx="9144000" cy="730799"/>
          </a:xfrm>
          <a:prstGeom prst="rect">
            <a:avLst/>
          </a:prstGeom>
          <a:solidFill>
            <a:schemeClr val="lt1"/>
          </a:solidFill>
          <a:ln>
            <a:noFill/>
          </a:ln>
        </p:spPr>
        <p:txBody>
          <a:bodyPr lIns="91425" tIns="45700" rIns="91425" bIns="45700" anchor="ctr" anchorCtr="0">
            <a:noAutofit/>
          </a:bodyPr>
          <a:lstStyle/>
          <a:p>
            <a:pPr>
              <a:spcBef>
                <a:spcPts val="0"/>
              </a:spcBef>
              <a:buNone/>
            </a:pPr>
            <a:endParaRPr/>
          </a:p>
        </p:txBody>
      </p:sp>
      <p:sp>
        <p:nvSpPr>
          <p:cNvPr id="38" name="Shape 38"/>
          <p:cNvSpPr/>
          <p:nvPr/>
        </p:nvSpPr>
        <p:spPr>
          <a:xfrm flipH="1">
            <a:off x="4526627" y="3820834"/>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a:spcBef>
                <a:spcPts val="0"/>
              </a:spcBef>
              <a:buNone/>
            </a:pPr>
            <a:endParaRPr/>
          </a:p>
        </p:txBody>
      </p:sp>
      <p:sp>
        <p:nvSpPr>
          <p:cNvPr id="39" name="Shape 39"/>
          <p:cNvSpPr/>
          <p:nvPr/>
        </p:nvSpPr>
        <p:spPr>
          <a:xfrm rot="10800000">
            <a:off x="4526627" y="4411617"/>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a:spcBef>
                <a:spcPts val="0"/>
              </a:spcBef>
              <a:buNone/>
            </a:pPr>
            <a:endParaRPr/>
          </a:p>
        </p:txBody>
      </p:sp>
      <p:sp>
        <p:nvSpPr>
          <p:cNvPr id="40" name="Shape 40"/>
          <p:cNvSpPr txBox="1">
            <a:spLocks noGrp="1"/>
          </p:cNvSpPr>
          <p:nvPr>
            <p:ph type="body" idx="1"/>
          </p:nvPr>
        </p:nvSpPr>
        <p:spPr>
          <a:xfrm>
            <a:off x="457200" y="4421726"/>
            <a:ext cx="8229600" cy="505200"/>
          </a:xfrm>
          <a:prstGeom prst="rect">
            <a:avLst/>
          </a:prstGeom>
        </p:spPr>
        <p:txBody>
          <a:bodyPr lIns="91425" tIns="91425" rIns="91425" bIns="91425" anchor="ctr" anchorCtr="0"/>
          <a:lstStyle>
            <a:lvl1pPr>
              <a:spcBef>
                <a:spcPts val="0"/>
              </a:spcBef>
              <a:buClr>
                <a:schemeClr val="dk2"/>
              </a:buClr>
              <a:buSzPct val="100000"/>
              <a:buNone/>
              <a:defRPr sz="2400" i="1">
                <a:solidFill>
                  <a:schemeClr val="dk2"/>
                </a:solidFill>
              </a:defRPr>
            </a:lvl1pPr>
          </a:lstStyle>
          <a:p>
            <a:endParaRPr/>
          </a:p>
        </p:txBody>
      </p:sp>
      <p:sp>
        <p:nvSpPr>
          <p:cNvPr id="41" name="Shape 41"/>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spcBef>
                <a:spcPts val="0"/>
              </a:spcBef>
              <a:buNone/>
            </a:pPr>
            <a:fld id="{00000000-1234-1234-1234-123412341234}" type="slidenum">
              <a:rPr lang="el"/>
              <a:pPr>
                <a:spcBef>
                  <a:spcPts val="0"/>
                </a:spcBef>
                <a:buNone/>
              </a:pPr>
              <a:t>‹#›</a:t>
            </a:fld>
            <a:endParaRPr lang="e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2"/>
        <p:cNvGrpSpPr/>
        <p:nvPr/>
      </p:nvGrpSpPr>
      <p:grpSpPr>
        <a:xfrm>
          <a:off x="0" y="0"/>
          <a:ext cx="0" cy="0"/>
          <a:chOff x="0" y="0"/>
          <a:chExt cx="0" cy="0"/>
        </a:xfrm>
      </p:grpSpPr>
      <p:sp>
        <p:nvSpPr>
          <p:cNvPr id="43" name="Shape 43"/>
          <p:cNvSpPr/>
          <p:nvPr/>
        </p:nvSpPr>
        <p:spPr>
          <a:xfrm>
            <a:off x="6676" y="76256"/>
            <a:ext cx="9134130" cy="5054792"/>
          </a:xfrm>
          <a:custGeom>
            <a:avLst/>
            <a:gdLst/>
            <a:ahLst/>
            <a:cxnLst/>
            <a:rect l="0" t="0" r="0" b="0"/>
            <a:pathLst>
              <a:path w="9157023" h="6739723" extrusionOk="0">
                <a:moveTo>
                  <a:pt x="1629" y="0"/>
                </a:moveTo>
                <a:lnTo>
                  <a:pt x="9157023" y="4340980"/>
                </a:lnTo>
                <a:lnTo>
                  <a:pt x="1593" y="6739723"/>
                </a:lnTo>
                <a:cubicBezTo>
                  <a:pt x="-3941" y="5123960"/>
                  <a:pt x="7163" y="1615763"/>
                  <a:pt x="1629" y="0"/>
                </a:cubicBezTo>
                <a:close/>
              </a:path>
            </a:pathLst>
          </a:custGeom>
          <a:solidFill>
            <a:srgbClr val="FFFFFF">
              <a:alpha val="6666"/>
            </a:srgbClr>
          </a:solidFill>
          <a:ln>
            <a:noFill/>
          </a:ln>
        </p:spPr>
        <p:txBody>
          <a:bodyPr lIns="91425" tIns="45700" rIns="91425" bIns="45700" anchor="ctr" anchorCtr="0">
            <a:noAutofit/>
          </a:bodyPr>
          <a:lstStyle/>
          <a:p>
            <a:pPr>
              <a:spcBef>
                <a:spcPts val="0"/>
              </a:spcBef>
              <a:buNone/>
            </a:pPr>
            <a:endParaRPr/>
          </a:p>
        </p:txBody>
      </p:sp>
      <p:sp>
        <p:nvSpPr>
          <p:cNvPr id="44" name="Shape 44"/>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l"/>
              <a:pPr>
                <a:spcBef>
                  <a:spcPts val="0"/>
                </a:spcBef>
                <a:buNone/>
              </a:pPr>
              <a:t>‹#›</a:t>
            </a:fld>
            <a:endParaRPr lang="el"/>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gs>
            <a:gs pos="100000">
              <a:schemeClr val="dk2"/>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a:noFill/>
          <a:ln>
            <a:noFill/>
          </a:ln>
        </p:spPr>
        <p:txBody>
          <a:bodyPr lIns="91425" tIns="91425" rIns="91425" bIns="91425" anchor="ctr" anchorCtr="0"/>
          <a:lstStyle>
            <a:lvl1pPr>
              <a:spcBef>
                <a:spcPts val="0"/>
              </a:spcBef>
              <a:buClr>
                <a:schemeClr val="lt1"/>
              </a:buClr>
              <a:buSzPct val="100000"/>
              <a:buFont typeface="Georgia"/>
              <a:buNone/>
              <a:defRPr sz="4800">
                <a:solidFill>
                  <a:schemeClr val="lt1"/>
                </a:solidFill>
                <a:latin typeface="Georgia"/>
                <a:ea typeface="Georgia"/>
                <a:cs typeface="Georgia"/>
                <a:sym typeface="Georgia"/>
              </a:defRPr>
            </a:lvl1pPr>
            <a:lvl2pPr>
              <a:spcBef>
                <a:spcPts val="0"/>
              </a:spcBef>
              <a:buClr>
                <a:schemeClr val="lt1"/>
              </a:buClr>
              <a:buSzPct val="100000"/>
              <a:buFont typeface="Georgia"/>
              <a:buNone/>
              <a:defRPr sz="4800">
                <a:solidFill>
                  <a:schemeClr val="lt1"/>
                </a:solidFill>
                <a:latin typeface="Georgia"/>
                <a:ea typeface="Georgia"/>
                <a:cs typeface="Georgia"/>
                <a:sym typeface="Georgia"/>
              </a:defRPr>
            </a:lvl2pPr>
            <a:lvl3pPr>
              <a:spcBef>
                <a:spcPts val="0"/>
              </a:spcBef>
              <a:buClr>
                <a:schemeClr val="lt1"/>
              </a:buClr>
              <a:buSzPct val="100000"/>
              <a:buFont typeface="Georgia"/>
              <a:buNone/>
              <a:defRPr sz="4800">
                <a:solidFill>
                  <a:schemeClr val="lt1"/>
                </a:solidFill>
                <a:latin typeface="Georgia"/>
                <a:ea typeface="Georgia"/>
                <a:cs typeface="Georgia"/>
                <a:sym typeface="Georgia"/>
              </a:defRPr>
            </a:lvl3pPr>
            <a:lvl4pPr>
              <a:spcBef>
                <a:spcPts val="0"/>
              </a:spcBef>
              <a:buClr>
                <a:schemeClr val="lt1"/>
              </a:buClr>
              <a:buSzPct val="100000"/>
              <a:buFont typeface="Georgia"/>
              <a:buNone/>
              <a:defRPr sz="4800">
                <a:solidFill>
                  <a:schemeClr val="lt1"/>
                </a:solidFill>
                <a:latin typeface="Georgia"/>
                <a:ea typeface="Georgia"/>
                <a:cs typeface="Georgia"/>
                <a:sym typeface="Georgia"/>
              </a:defRPr>
            </a:lvl4pPr>
            <a:lvl5pPr>
              <a:spcBef>
                <a:spcPts val="0"/>
              </a:spcBef>
              <a:buClr>
                <a:schemeClr val="lt1"/>
              </a:buClr>
              <a:buSzPct val="100000"/>
              <a:buFont typeface="Georgia"/>
              <a:buNone/>
              <a:defRPr sz="4800">
                <a:solidFill>
                  <a:schemeClr val="lt1"/>
                </a:solidFill>
                <a:latin typeface="Georgia"/>
                <a:ea typeface="Georgia"/>
                <a:cs typeface="Georgia"/>
                <a:sym typeface="Georgia"/>
              </a:defRPr>
            </a:lvl5pPr>
            <a:lvl6pPr>
              <a:spcBef>
                <a:spcPts val="0"/>
              </a:spcBef>
              <a:buClr>
                <a:schemeClr val="lt1"/>
              </a:buClr>
              <a:buSzPct val="100000"/>
              <a:buFont typeface="Georgia"/>
              <a:buNone/>
              <a:defRPr sz="4800">
                <a:solidFill>
                  <a:schemeClr val="lt1"/>
                </a:solidFill>
                <a:latin typeface="Georgia"/>
                <a:ea typeface="Georgia"/>
                <a:cs typeface="Georgia"/>
                <a:sym typeface="Georgia"/>
              </a:defRPr>
            </a:lvl6pPr>
            <a:lvl7pPr>
              <a:spcBef>
                <a:spcPts val="0"/>
              </a:spcBef>
              <a:buClr>
                <a:schemeClr val="lt1"/>
              </a:buClr>
              <a:buSzPct val="100000"/>
              <a:buFont typeface="Georgia"/>
              <a:buNone/>
              <a:defRPr sz="4800">
                <a:solidFill>
                  <a:schemeClr val="lt1"/>
                </a:solidFill>
                <a:latin typeface="Georgia"/>
                <a:ea typeface="Georgia"/>
                <a:cs typeface="Georgia"/>
                <a:sym typeface="Georgia"/>
              </a:defRPr>
            </a:lvl7pPr>
            <a:lvl8pPr>
              <a:spcBef>
                <a:spcPts val="0"/>
              </a:spcBef>
              <a:buClr>
                <a:schemeClr val="lt1"/>
              </a:buClr>
              <a:buSzPct val="100000"/>
              <a:buFont typeface="Georgia"/>
              <a:buNone/>
              <a:defRPr sz="4800">
                <a:solidFill>
                  <a:schemeClr val="lt1"/>
                </a:solidFill>
                <a:latin typeface="Georgia"/>
                <a:ea typeface="Georgia"/>
                <a:cs typeface="Georgia"/>
                <a:sym typeface="Georgia"/>
              </a:defRPr>
            </a:lvl8pPr>
            <a:lvl9pPr>
              <a:spcBef>
                <a:spcPts val="0"/>
              </a:spcBef>
              <a:buClr>
                <a:schemeClr val="lt1"/>
              </a:buClr>
              <a:buSzPct val="100000"/>
              <a:buFont typeface="Georgia"/>
              <a:buNone/>
              <a:defRPr sz="4800">
                <a:solidFill>
                  <a:schemeClr val="lt1"/>
                </a:solidFill>
                <a:latin typeface="Georgia"/>
                <a:ea typeface="Georgia"/>
                <a:cs typeface="Georgia"/>
                <a:sym typeface="Georgia"/>
              </a:defRPr>
            </a:lvl9pPr>
          </a:lstStyle>
          <a:p>
            <a:endParaRPr/>
          </a:p>
        </p:txBody>
      </p:sp>
      <p:sp>
        <p:nvSpPr>
          <p:cNvPr id="6" name="Shape 6"/>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a:spcBef>
                <a:spcPts val="600"/>
              </a:spcBef>
              <a:buClr>
                <a:schemeClr val="dk1"/>
              </a:buClr>
              <a:buSzPct val="100000"/>
              <a:buFont typeface="Georgia"/>
              <a:defRPr sz="3000">
                <a:solidFill>
                  <a:schemeClr val="dk1"/>
                </a:solidFill>
                <a:latin typeface="Georgia"/>
                <a:ea typeface="Georgia"/>
                <a:cs typeface="Georgia"/>
                <a:sym typeface="Georgia"/>
              </a:defRPr>
            </a:lvl1pPr>
            <a:lvl2pPr>
              <a:spcBef>
                <a:spcPts val="480"/>
              </a:spcBef>
              <a:buClr>
                <a:schemeClr val="dk1"/>
              </a:buClr>
              <a:buSzPct val="100000"/>
              <a:buFont typeface="Georgia"/>
              <a:defRPr sz="2400">
                <a:solidFill>
                  <a:schemeClr val="dk1"/>
                </a:solidFill>
                <a:latin typeface="Georgia"/>
                <a:ea typeface="Georgia"/>
                <a:cs typeface="Georgia"/>
                <a:sym typeface="Georgia"/>
              </a:defRPr>
            </a:lvl2pPr>
            <a:lvl3pPr>
              <a:spcBef>
                <a:spcPts val="480"/>
              </a:spcBef>
              <a:buClr>
                <a:schemeClr val="dk1"/>
              </a:buClr>
              <a:buSzPct val="100000"/>
              <a:buFont typeface="Georgia"/>
              <a:defRPr sz="2400">
                <a:solidFill>
                  <a:schemeClr val="dk1"/>
                </a:solidFill>
                <a:latin typeface="Georgia"/>
                <a:ea typeface="Georgia"/>
                <a:cs typeface="Georgia"/>
                <a:sym typeface="Georgia"/>
              </a:defRPr>
            </a:lvl3pPr>
            <a:lvl4pPr>
              <a:spcBef>
                <a:spcPts val="360"/>
              </a:spcBef>
              <a:buClr>
                <a:schemeClr val="dk1"/>
              </a:buClr>
              <a:buSzPct val="100000"/>
              <a:buFont typeface="Georgia"/>
              <a:defRPr sz="1800">
                <a:solidFill>
                  <a:schemeClr val="dk1"/>
                </a:solidFill>
                <a:latin typeface="Georgia"/>
                <a:ea typeface="Georgia"/>
                <a:cs typeface="Georgia"/>
                <a:sym typeface="Georgia"/>
              </a:defRPr>
            </a:lvl4pPr>
            <a:lvl5pPr>
              <a:spcBef>
                <a:spcPts val="360"/>
              </a:spcBef>
              <a:buClr>
                <a:schemeClr val="dk1"/>
              </a:buClr>
              <a:buSzPct val="100000"/>
              <a:buFont typeface="Georgia"/>
              <a:defRPr sz="1800">
                <a:solidFill>
                  <a:schemeClr val="dk1"/>
                </a:solidFill>
                <a:latin typeface="Georgia"/>
                <a:ea typeface="Georgia"/>
                <a:cs typeface="Georgia"/>
                <a:sym typeface="Georgia"/>
              </a:defRPr>
            </a:lvl5pPr>
            <a:lvl6pPr>
              <a:spcBef>
                <a:spcPts val="360"/>
              </a:spcBef>
              <a:buClr>
                <a:schemeClr val="dk1"/>
              </a:buClr>
              <a:buSzPct val="100000"/>
              <a:buFont typeface="Georgia"/>
              <a:defRPr sz="1800">
                <a:solidFill>
                  <a:schemeClr val="dk1"/>
                </a:solidFill>
                <a:latin typeface="Georgia"/>
                <a:ea typeface="Georgia"/>
                <a:cs typeface="Georgia"/>
                <a:sym typeface="Georgia"/>
              </a:defRPr>
            </a:lvl6pPr>
            <a:lvl7pPr>
              <a:spcBef>
                <a:spcPts val="360"/>
              </a:spcBef>
              <a:buClr>
                <a:schemeClr val="dk1"/>
              </a:buClr>
              <a:buSzPct val="100000"/>
              <a:buFont typeface="Georgia"/>
              <a:defRPr sz="1800">
                <a:solidFill>
                  <a:schemeClr val="dk1"/>
                </a:solidFill>
                <a:latin typeface="Georgia"/>
                <a:ea typeface="Georgia"/>
                <a:cs typeface="Georgia"/>
                <a:sym typeface="Georgia"/>
              </a:defRPr>
            </a:lvl7pPr>
            <a:lvl8pPr>
              <a:spcBef>
                <a:spcPts val="360"/>
              </a:spcBef>
              <a:buClr>
                <a:schemeClr val="dk1"/>
              </a:buClr>
              <a:buSzPct val="100000"/>
              <a:buFont typeface="Georgia"/>
              <a:defRPr sz="1800">
                <a:solidFill>
                  <a:schemeClr val="dk1"/>
                </a:solidFill>
                <a:latin typeface="Georgia"/>
                <a:ea typeface="Georgia"/>
                <a:cs typeface="Georgia"/>
                <a:sym typeface="Georgia"/>
              </a:defRPr>
            </a:lvl8pPr>
            <a:lvl9pPr>
              <a:spcBef>
                <a:spcPts val="360"/>
              </a:spcBef>
              <a:buClr>
                <a:schemeClr val="dk1"/>
              </a:buClr>
              <a:buSzPct val="100000"/>
              <a:buFont typeface="Georgia"/>
              <a:defRPr sz="1800">
                <a:solidFill>
                  <a:schemeClr val="dk1"/>
                </a:solidFill>
                <a:latin typeface="Georgia"/>
                <a:ea typeface="Georgia"/>
                <a:cs typeface="Georgia"/>
                <a:sym typeface="Georgia"/>
              </a:defRPr>
            </a:lvl9pPr>
          </a:lstStyle>
          <a:p>
            <a:endParaRPr/>
          </a:p>
        </p:txBody>
      </p:sp>
      <p:sp>
        <p:nvSpPr>
          <p:cNvPr id="7" name="Shape 7"/>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lvl1pPr algn="r">
              <a:spcBef>
                <a:spcPts val="0"/>
              </a:spcBef>
              <a:buNone/>
              <a:defRPr sz="1300">
                <a:solidFill>
                  <a:schemeClr val="lt2"/>
                </a:solidFill>
                <a:latin typeface="Georgia"/>
                <a:ea typeface="Georgia"/>
                <a:cs typeface="Georgia"/>
                <a:sym typeface="Georgia"/>
              </a:defRPr>
            </a:lvl1pPr>
          </a:lstStyle>
          <a:p>
            <a:pPr>
              <a:spcBef>
                <a:spcPts val="0"/>
              </a:spcBef>
              <a:buNone/>
            </a:pPr>
            <a:fld id="{00000000-1234-1234-1234-123412341234}" type="slidenum">
              <a:rPr lang="el"/>
              <a:pPr>
                <a:spcBef>
                  <a:spcPts val="0"/>
                </a:spcBef>
                <a:buNone/>
              </a:pPr>
              <a:t>‹#›</a:t>
            </a:fld>
            <a:endParaRPr lang="el"/>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Shape 46"/>
          <p:cNvSpPr txBox="1">
            <a:spLocks noGrp="1"/>
          </p:cNvSpPr>
          <p:nvPr>
            <p:ph type="ctrTitle"/>
          </p:nvPr>
        </p:nvSpPr>
        <p:spPr>
          <a:xfrm>
            <a:off x="615475" y="327292"/>
            <a:ext cx="7772400" cy="1159799"/>
          </a:xfrm>
          <a:prstGeom prst="rect">
            <a:avLst/>
          </a:prstGeom>
        </p:spPr>
        <p:txBody>
          <a:bodyPr lIns="91425" tIns="91425" rIns="91425" bIns="91425" anchor="b" anchorCtr="0">
            <a:noAutofit/>
          </a:bodyPr>
          <a:lstStyle/>
          <a:p>
            <a:pPr>
              <a:spcBef>
                <a:spcPts val="0"/>
              </a:spcBef>
              <a:buNone/>
            </a:pPr>
            <a:r>
              <a:rPr lang="el"/>
              <a:t>Μεταλλαγμένα τρόφιμα </a:t>
            </a:r>
          </a:p>
        </p:txBody>
      </p:sp>
      <p:sp>
        <p:nvSpPr>
          <p:cNvPr id="47" name="Shape 47"/>
          <p:cNvSpPr txBox="1">
            <a:spLocks noGrp="1"/>
          </p:cNvSpPr>
          <p:nvPr>
            <p:ph type="subTitle" idx="1"/>
          </p:nvPr>
        </p:nvSpPr>
        <p:spPr>
          <a:xfrm>
            <a:off x="685800" y="2840046"/>
            <a:ext cx="7772400" cy="1701900"/>
          </a:xfrm>
          <a:prstGeom prst="rect">
            <a:avLst/>
          </a:prstGeom>
        </p:spPr>
        <p:txBody>
          <a:bodyPr lIns="91425" tIns="91425" rIns="91425" bIns="91425" anchor="t" anchorCtr="0">
            <a:noAutofit/>
          </a:bodyPr>
          <a:lstStyle/>
          <a:p>
            <a:pPr>
              <a:spcBef>
                <a:spcPts val="0"/>
              </a:spcBef>
              <a:buNone/>
            </a:pPr>
            <a:r>
              <a:rPr lang="el" sz="3200" dirty="0"/>
              <a:t>Σόνια Αρχοντάκη</a:t>
            </a:r>
            <a:r>
              <a:rPr lang="el" sz="3200" dirty="0" smtClean="0"/>
              <a:t>,</a:t>
            </a:r>
            <a:endParaRPr lang="en-US" sz="3200" dirty="0" smtClean="0"/>
          </a:p>
          <a:p>
            <a:pPr>
              <a:spcBef>
                <a:spcPts val="0"/>
              </a:spcBef>
              <a:buNone/>
            </a:pPr>
            <a:r>
              <a:rPr lang="el" sz="3200" dirty="0" smtClean="0"/>
              <a:t>Νάντια </a:t>
            </a:r>
            <a:r>
              <a:rPr lang="el" sz="3200" dirty="0"/>
              <a:t>Βασιλικού</a:t>
            </a:r>
            <a:r>
              <a:rPr lang="el" sz="3200" dirty="0" smtClean="0"/>
              <a:t>,</a:t>
            </a:r>
            <a:endParaRPr lang="en-US" sz="3200" dirty="0" smtClean="0"/>
          </a:p>
          <a:p>
            <a:pPr>
              <a:spcBef>
                <a:spcPts val="0"/>
              </a:spcBef>
              <a:buNone/>
            </a:pPr>
            <a:r>
              <a:rPr lang="el" sz="3200" dirty="0" smtClean="0"/>
              <a:t>Θεοδώρα </a:t>
            </a:r>
            <a:r>
              <a:rPr lang="el" sz="3200" dirty="0"/>
              <a:t>Τσουτσουλιανούδη</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0" y="-130625"/>
            <a:ext cx="9144000" cy="1881299"/>
          </a:xfrm>
          <a:prstGeom prst="rect">
            <a:avLst/>
          </a:prstGeom>
        </p:spPr>
        <p:txBody>
          <a:bodyPr lIns="91425" tIns="91425" rIns="91425" bIns="91425" anchor="ctr" anchorCtr="0">
            <a:noAutofit/>
          </a:bodyPr>
          <a:lstStyle/>
          <a:p>
            <a:pPr marL="0" marR="0" lvl="0" indent="0" algn="ctr" rtl="0">
              <a:lnSpc>
                <a:spcPct val="100000"/>
              </a:lnSpc>
              <a:spcBef>
                <a:spcPts val="0"/>
              </a:spcBef>
              <a:spcAft>
                <a:spcPts val="0"/>
              </a:spcAft>
              <a:buClr>
                <a:srgbClr val="000000"/>
              </a:buClr>
              <a:buSzPct val="37931"/>
              <a:buFont typeface="Arial"/>
              <a:buNone/>
            </a:pPr>
            <a:r>
              <a:rPr lang="el" sz="2900"/>
              <a:t>Υπάρχουν ποσοστά στην Ελλάδα ή στην Ευρώπη που να δείχνουν, πόσα τρόφιμα έχουν μεταλλαγμένα συστατικά;</a:t>
            </a:r>
          </a:p>
          <a:p>
            <a:pPr marL="0" marR="0" indent="0" algn="ctr" rtl="0">
              <a:lnSpc>
                <a:spcPct val="100000"/>
              </a:lnSpc>
              <a:spcBef>
                <a:spcPts val="0"/>
              </a:spcBef>
              <a:spcAft>
                <a:spcPts val="0"/>
              </a:spcAft>
              <a:buNone/>
            </a:pPr>
            <a:endParaRPr sz="3200"/>
          </a:p>
        </p:txBody>
      </p:sp>
      <p:sp>
        <p:nvSpPr>
          <p:cNvPr id="100" name="Shape 100"/>
          <p:cNvSpPr txBox="1">
            <a:spLocks noGrp="1"/>
          </p:cNvSpPr>
          <p:nvPr>
            <p:ph type="body" idx="1"/>
          </p:nvPr>
        </p:nvSpPr>
        <p:spPr>
          <a:xfrm>
            <a:off x="396925" y="1246100"/>
            <a:ext cx="8229600" cy="2895900"/>
          </a:xfrm>
          <a:prstGeom prst="rect">
            <a:avLst/>
          </a:prstGeom>
        </p:spPr>
        <p:txBody>
          <a:bodyPr lIns="91425" tIns="91425" rIns="91425" bIns="91425" anchor="t" anchorCtr="0">
            <a:noAutofit/>
          </a:bodyPr>
          <a:lstStyle/>
          <a:p>
            <a:pPr lvl="0" rtl="0">
              <a:lnSpc>
                <a:spcPct val="150000"/>
              </a:lnSpc>
              <a:spcBef>
                <a:spcPts val="0"/>
              </a:spcBef>
              <a:buClr>
                <a:schemeClr val="dk1"/>
              </a:buClr>
              <a:buSzPct val="45833"/>
              <a:buFont typeface="Arial"/>
              <a:buNone/>
            </a:pPr>
            <a:r>
              <a:rPr lang="el" sz="2400"/>
              <a:t>Σύμφωνα με το Ινστιτούτο φυσικοχημείας του Εθνικού Κέντρου Έρευνας Φυσικών Επιστημών Δημόκριτος, το 25% των τροφίμων που καταναλώνουμε περιέχει μεταλλαγμένο καλαμπόκι. Στην Ελλάδα περισσότερο από το 60% των συσκευασμένων τροφίμων περιέχουν μεταλλαγμένη σόγια και καλαμπόκι. Δηλαδή περισσότερα από 30.000 τρόφιμα της αγοράς.</a:t>
            </a:r>
          </a:p>
          <a:p>
            <a:pPr>
              <a:spcBef>
                <a:spcPts val="0"/>
              </a:spcBef>
              <a:buNone/>
            </a:pPr>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marL="0" marR="0" indent="0" algn="ctr" rtl="0">
              <a:lnSpc>
                <a:spcPct val="100000"/>
              </a:lnSpc>
              <a:spcBef>
                <a:spcPts val="0"/>
              </a:spcBef>
              <a:spcAft>
                <a:spcPts val="0"/>
              </a:spcAft>
              <a:buNone/>
            </a:pPr>
            <a:r>
              <a:rPr lang="el" sz="3200"/>
              <a:t>Τα ΓΤΤ είναι τα οργανικά τρόφιμα;</a:t>
            </a:r>
          </a:p>
        </p:txBody>
      </p:sp>
      <p:sp>
        <p:nvSpPr>
          <p:cNvPr id="106" name="Shape 10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lnSpc>
                <a:spcPct val="150000"/>
              </a:lnSpc>
              <a:spcBef>
                <a:spcPts val="0"/>
              </a:spcBef>
              <a:buClr>
                <a:schemeClr val="dk1"/>
              </a:buClr>
              <a:buSzPct val="45833"/>
              <a:buFont typeface="Arial"/>
              <a:buNone/>
            </a:pPr>
            <a:r>
              <a:rPr lang="el" sz="2400"/>
              <a:t>Οι οργανικές τροφές είναι μια εντελώς διαφορετική κατηγορία. Πρόκειται για τα λεγόμενα βιολογικά τρόφιμα, τα οποία έχουν καλλιεργηθεί σε έδαφος που πρέπει να πληροί συγκεκριμένες προδιαγραφές και έχουν συντηρηθεί χωρίς τη χρήση φυτοφαρμάκων και χημικών λιπασμάτων.</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457200" y="65297"/>
            <a:ext cx="8229600" cy="1401899"/>
          </a:xfrm>
          <a:prstGeom prst="rect">
            <a:avLst/>
          </a:prstGeom>
        </p:spPr>
        <p:txBody>
          <a:bodyPr lIns="91425" tIns="91425" rIns="91425" bIns="91425" anchor="ctr" anchorCtr="0">
            <a:noAutofit/>
          </a:bodyPr>
          <a:lstStyle/>
          <a:p>
            <a:pPr marL="0" marR="0" lvl="0" indent="0" algn="ctr" rtl="0">
              <a:lnSpc>
                <a:spcPct val="100000"/>
              </a:lnSpc>
              <a:spcBef>
                <a:spcPts val="0"/>
              </a:spcBef>
              <a:spcAft>
                <a:spcPts val="0"/>
              </a:spcAft>
              <a:buClr>
                <a:srgbClr val="000000"/>
              </a:buClr>
              <a:buSzPct val="34375"/>
              <a:buFont typeface="Arial"/>
              <a:buNone/>
            </a:pPr>
            <a:r>
              <a:rPr lang="el" sz="3200"/>
              <a:t>Πώς ξεκίνησε η ιδέα; Και ποια σήμερα η αποδοχή του κόσμου;</a:t>
            </a:r>
          </a:p>
          <a:p>
            <a:pPr marL="0" marR="0" indent="0" algn="ctr" rtl="0">
              <a:lnSpc>
                <a:spcPct val="100000"/>
              </a:lnSpc>
              <a:spcBef>
                <a:spcPts val="0"/>
              </a:spcBef>
              <a:spcAft>
                <a:spcPts val="0"/>
              </a:spcAft>
              <a:buNone/>
            </a:pPr>
            <a:endParaRPr sz="3200"/>
          </a:p>
        </p:txBody>
      </p:sp>
      <p:sp>
        <p:nvSpPr>
          <p:cNvPr id="112" name="Shape 11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lnSpc>
                <a:spcPct val="150000"/>
              </a:lnSpc>
              <a:spcBef>
                <a:spcPts val="0"/>
              </a:spcBef>
              <a:buNone/>
            </a:pPr>
            <a:r>
              <a:rPr lang="el" sz="2400"/>
              <a:t>Το 1995 ξεκίνησε η καλλιέργεια μεταλλαγμένων τροφίμων με 5 εκατομμύρια στρέμματα που έχουν φτάσει σήμερα τα 600 εκατομμύρια. Μέσα από διαμαρτυρίες, έχουν αναγκάσει τις βιομηχανίες να διευκρινίζουν αν χρησιμοποιούν μεταλλαγμένα συστατικά.</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pic>
        <p:nvPicPr>
          <p:cNvPr id="117" name="Shape 117"/>
          <p:cNvPicPr preferRelativeResize="0"/>
          <p:nvPr/>
        </p:nvPicPr>
        <p:blipFill>
          <a:blip r:embed="rId3">
            <a:alphaModFix/>
          </a:blip>
          <a:stretch>
            <a:fillRect/>
          </a:stretch>
        </p:blipFill>
        <p:spPr>
          <a:xfrm>
            <a:off x="1190275" y="0"/>
            <a:ext cx="6763450" cy="5143500"/>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89750" y="155725"/>
            <a:ext cx="8164499" cy="857400"/>
          </a:xfrm>
          <a:prstGeom prst="rect">
            <a:avLst/>
          </a:prstGeom>
          <a:noFill/>
          <a:ln>
            <a:noFill/>
          </a:ln>
        </p:spPr>
        <p:txBody>
          <a:bodyPr lIns="91425" tIns="91425" rIns="91425" bIns="91425" anchor="ctr" anchorCtr="0">
            <a:noAutofit/>
          </a:bodyPr>
          <a:lstStyle/>
          <a:p>
            <a:pPr algn="ctr">
              <a:spcBef>
                <a:spcPts val="0"/>
              </a:spcBef>
              <a:buNone/>
            </a:pPr>
            <a:r>
              <a:rPr lang="el" sz="3200"/>
              <a:t>Τι ακριβώς είναι τα γενετικώς τροποποιημένα τρόφιμα ;</a:t>
            </a:r>
          </a:p>
        </p:txBody>
      </p:sp>
      <p:sp>
        <p:nvSpPr>
          <p:cNvPr id="53" name="Shape 53"/>
          <p:cNvSpPr txBox="1">
            <a:spLocks noGrp="1"/>
          </p:cNvSpPr>
          <p:nvPr>
            <p:ph type="body" idx="1"/>
          </p:nvPr>
        </p:nvSpPr>
        <p:spPr>
          <a:xfrm>
            <a:off x="537600" y="1622175"/>
            <a:ext cx="8229600" cy="3725699"/>
          </a:xfrm>
          <a:prstGeom prst="rect">
            <a:avLst/>
          </a:prstGeom>
        </p:spPr>
        <p:txBody>
          <a:bodyPr lIns="91425" tIns="91425" rIns="91425" bIns="91425" anchor="t" anchorCtr="0">
            <a:noAutofit/>
          </a:bodyPr>
          <a:lstStyle/>
          <a:p>
            <a:pPr rtl="0">
              <a:lnSpc>
                <a:spcPct val="200000"/>
              </a:lnSpc>
              <a:spcBef>
                <a:spcPts val="0"/>
              </a:spcBef>
              <a:buNone/>
            </a:pPr>
            <a:r>
              <a:rPr lang="el" sz="2400" dirty="0"/>
              <a:t>Τα ΓΤΤ είναι ο σπόρος ή ο οργανισμός ο οποίος φέρει στο γενετικό του υλικό γονίδια από έναν άλλο οργανισμό ή έχει γονίδια, τα οποία δεν ενεργούν φυσικά.</a:t>
            </a:r>
          </a:p>
          <a:p>
            <a:pPr>
              <a:lnSpc>
                <a:spcPct val="150000"/>
              </a:lnSpc>
              <a:spcBef>
                <a:spcPts val="0"/>
              </a:spcBef>
              <a:buNone/>
            </a:pPr>
            <a:endParaRPr dirty="0"/>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lgn="ctr" rtl="0">
              <a:spcBef>
                <a:spcPts val="0"/>
              </a:spcBef>
              <a:buNone/>
            </a:pPr>
            <a:r>
              <a:rPr lang="el" sz="3200"/>
              <a:t>Ποια τρόφιμα έχουν μεταλλαχθεί και κυκλοφορούν ήδη στην αγορά;</a:t>
            </a:r>
          </a:p>
        </p:txBody>
      </p:sp>
      <p:sp>
        <p:nvSpPr>
          <p:cNvPr id="59" name="Shape 59"/>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0" marR="0" indent="0" algn="just" rtl="0">
              <a:lnSpc>
                <a:spcPct val="150000"/>
              </a:lnSpc>
              <a:spcBef>
                <a:spcPts val="600"/>
              </a:spcBef>
              <a:spcAft>
                <a:spcPts val="0"/>
              </a:spcAft>
              <a:buNone/>
            </a:pPr>
            <a:r>
              <a:rPr lang="el" sz="2400"/>
              <a:t>Περισσότερα από 80 διαφορετικά τρόφιμα έχουν τροποποιηθεί γενετικά από το 1994. Τα πιο γνωστά σε όλους είναι η πατάτα,το καλαμπόκι, το ρύζι κ.ά. </a:t>
            </a:r>
          </a:p>
          <a:p>
            <a:pPr marL="0" marR="0" indent="0" algn="just" rtl="0">
              <a:lnSpc>
                <a:spcPct val="150000"/>
              </a:lnSpc>
              <a:spcBef>
                <a:spcPts val="600"/>
              </a:spcBef>
              <a:spcAft>
                <a:spcPts val="0"/>
              </a:spcAft>
              <a:buNone/>
            </a:pPr>
            <a:r>
              <a:rPr lang="el" sz="2400"/>
              <a:t>Τα τελευταία χρόνια έχει γίνει και καλλιέργεια αλευριού, μελιτζάνας, παπάγιας, κανόλας, ντομάτας, φακής και πεπονιού.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pic>
        <p:nvPicPr>
          <p:cNvPr id="64" name="Shape 64"/>
          <p:cNvPicPr preferRelativeResize="0"/>
          <p:nvPr/>
        </p:nvPicPr>
        <p:blipFill>
          <a:blip r:embed="rId3">
            <a:alphaModFix/>
          </a:blip>
          <a:stretch>
            <a:fillRect/>
          </a:stretch>
        </p:blipFill>
        <p:spPr>
          <a:xfrm>
            <a:off x="0" y="0"/>
            <a:ext cx="9144000" cy="5143498"/>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marL="0" marR="0" indent="0" algn="ctr" rtl="0">
              <a:lnSpc>
                <a:spcPct val="100000"/>
              </a:lnSpc>
              <a:spcBef>
                <a:spcPts val="0"/>
              </a:spcBef>
              <a:spcAft>
                <a:spcPts val="0"/>
              </a:spcAft>
              <a:buNone/>
            </a:pPr>
            <a:r>
              <a:rPr lang="el" sz="3200"/>
              <a:t>Ποια είναι τα οφέλη από τη χρήση τους;</a:t>
            </a:r>
          </a:p>
        </p:txBody>
      </p:sp>
      <p:sp>
        <p:nvSpPr>
          <p:cNvPr id="70" name="Shape 7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0" marR="0" lvl="0" indent="0" algn="ctr" rtl="0">
              <a:lnSpc>
                <a:spcPct val="150000"/>
              </a:lnSpc>
              <a:spcBef>
                <a:spcPts val="0"/>
              </a:spcBef>
              <a:spcAft>
                <a:spcPts val="0"/>
              </a:spcAft>
              <a:buClr>
                <a:srgbClr val="000000"/>
              </a:buClr>
              <a:buSzPct val="45833"/>
              <a:buFont typeface="Arial"/>
              <a:buNone/>
            </a:pPr>
            <a:r>
              <a:rPr lang="el" sz="2400"/>
              <a:t>Αυτά τα τρόφιμα</a:t>
            </a:r>
            <a:r>
              <a:rPr lang="el" sz="2400">
                <a:solidFill>
                  <a:schemeClr val="lt1"/>
                </a:solidFill>
              </a:rPr>
              <a:t> </a:t>
            </a:r>
            <a:r>
              <a:rPr lang="el" sz="2400"/>
              <a:t>είναι ανθεκτικά στα παράσιτα και τις αρρώστιες κι έτσι οι </a:t>
            </a:r>
            <a:r>
              <a:rPr lang="el" sz="2400">
                <a:solidFill>
                  <a:srgbClr val="000000"/>
                </a:solidFill>
              </a:rPr>
              <a:t>γεωργοί </a:t>
            </a:r>
            <a:r>
              <a:rPr lang="el" sz="2400"/>
              <a:t>μπορούν να έχουν μεγάλη παραγωγή, δίχως απώλειες. Αυτό συνεπάγεται κέρδος για τον παραγωγό, για τον καταναλωτή που θα αγοράσει σε πολύ χαμηλή τιμή, αλλά και όφελος για την οικονομία του κάθε κράτους.</a:t>
            </a:r>
          </a:p>
          <a:p>
            <a:pPr>
              <a:spcBef>
                <a:spcPts val="0"/>
              </a:spcBef>
              <a:buNone/>
            </a:pPr>
            <a:endParaRPr sz="2400"/>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marL="0" marR="0" indent="0" algn="ctr" rtl="0">
              <a:lnSpc>
                <a:spcPct val="100000"/>
              </a:lnSpc>
              <a:spcBef>
                <a:spcPts val="0"/>
              </a:spcBef>
              <a:spcAft>
                <a:spcPts val="0"/>
              </a:spcAft>
              <a:buNone/>
            </a:pPr>
            <a:r>
              <a:rPr lang="el" sz="3200"/>
              <a:t>Είναι επικίνδυνα;</a:t>
            </a:r>
          </a:p>
        </p:txBody>
      </p:sp>
      <p:sp>
        <p:nvSpPr>
          <p:cNvPr id="76" name="Shape 76"/>
          <p:cNvSpPr txBox="1">
            <a:spLocks noGrp="1"/>
          </p:cNvSpPr>
          <p:nvPr>
            <p:ph type="body" idx="1"/>
          </p:nvPr>
        </p:nvSpPr>
        <p:spPr>
          <a:xfrm>
            <a:off x="537600" y="1200150"/>
            <a:ext cx="8229600" cy="3725699"/>
          </a:xfrm>
          <a:prstGeom prst="rect">
            <a:avLst/>
          </a:prstGeom>
        </p:spPr>
        <p:txBody>
          <a:bodyPr lIns="91425" tIns="91425" rIns="91425" bIns="91425" anchor="t" anchorCtr="0">
            <a:noAutofit/>
          </a:bodyPr>
          <a:lstStyle/>
          <a:p>
            <a:pPr>
              <a:lnSpc>
                <a:spcPct val="150000"/>
              </a:lnSpc>
              <a:spcBef>
                <a:spcPts val="0"/>
              </a:spcBef>
              <a:buNone/>
            </a:pPr>
            <a:r>
              <a:rPr lang="el" sz="2400"/>
              <a:t>Επίσημοι οργανισμοί υποστηρίζουν ότι τα τρόφιμα αυτά είναι ακίνδυνα και η χρήση τους είναι ασφαλής για όλες τις ηλικίες και όλες τις ομάδες του πληθυσμού. Τα ΓΤΤ, όπως όλα τα τρόφιμα που περιέχουν πρωτεΐνες όμως, ενέχουν κίνδυνο για τροφική αλλεργία.</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endParaRPr/>
          </a:p>
        </p:txBody>
      </p:sp>
      <p:sp>
        <p:nvSpPr>
          <p:cNvPr id="82" name="Shape 8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spcBef>
                <a:spcPts val="0"/>
              </a:spcBef>
              <a:buNone/>
            </a:pPr>
            <a:endParaRPr/>
          </a:p>
        </p:txBody>
      </p:sp>
      <p:pic>
        <p:nvPicPr>
          <p:cNvPr id="83" name="Shape 83"/>
          <p:cNvPicPr preferRelativeResize="0"/>
          <p:nvPr/>
        </p:nvPicPr>
        <p:blipFill>
          <a:blip r:embed="rId3">
            <a:alphaModFix/>
          </a:blip>
          <a:stretch>
            <a:fillRect/>
          </a:stretch>
        </p:blipFill>
        <p:spPr>
          <a:xfrm>
            <a:off x="0" y="0"/>
            <a:ext cx="9143998" cy="5143500"/>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457200" y="-311502"/>
            <a:ext cx="8229600" cy="1552499"/>
          </a:xfrm>
          <a:prstGeom prst="rect">
            <a:avLst/>
          </a:prstGeom>
        </p:spPr>
        <p:txBody>
          <a:bodyPr lIns="91425" tIns="91425" rIns="91425" bIns="91425" anchor="ctr" anchorCtr="0">
            <a:noAutofit/>
          </a:bodyPr>
          <a:lstStyle/>
          <a:p>
            <a:pPr algn="ctr">
              <a:spcBef>
                <a:spcPts val="0"/>
              </a:spcBef>
              <a:buNone/>
            </a:pPr>
            <a:r>
              <a:rPr lang="el" sz="3000"/>
              <a:t>Πώς μπορεί να ξέρει κάποιος ότι ένα προϊόν που αγοράζει, περιέχει στη σύστασή του ΓΤΤ;</a:t>
            </a:r>
          </a:p>
        </p:txBody>
      </p:sp>
      <p:sp>
        <p:nvSpPr>
          <p:cNvPr id="89" name="Shape 89"/>
          <p:cNvSpPr txBox="1">
            <a:spLocks noGrp="1"/>
          </p:cNvSpPr>
          <p:nvPr>
            <p:ph type="body" idx="1"/>
          </p:nvPr>
        </p:nvSpPr>
        <p:spPr>
          <a:xfrm>
            <a:off x="457200" y="1190125"/>
            <a:ext cx="8229600" cy="3725699"/>
          </a:xfrm>
          <a:prstGeom prst="rect">
            <a:avLst/>
          </a:prstGeom>
        </p:spPr>
        <p:txBody>
          <a:bodyPr lIns="91425" tIns="91425" rIns="91425" bIns="91425" anchor="t" anchorCtr="0">
            <a:noAutofit/>
          </a:bodyPr>
          <a:lstStyle/>
          <a:p>
            <a:pPr>
              <a:lnSpc>
                <a:spcPct val="150000"/>
              </a:lnSpc>
              <a:spcBef>
                <a:spcPts val="0"/>
              </a:spcBef>
              <a:buNone/>
            </a:pPr>
            <a:r>
              <a:rPr lang="el" sz="2400"/>
              <a:t>Στην Ελλάδα, αλλά και σε όλη την Ευρώπη στις ετικέτες των τροφίμων και των συμπληρωμάτων διατροφής, διευκρινίζεται αν είναι ελεύθερα σε γενετικά τροποποιημένες τροφές. Καμία ελληνική εταιρία, ωστόσο, δεν ανέφερε ότι χρησιμοποιεί γενετικώς τροποποιημένα συστατικά για την παραγωγή των προϊόντων τους μέχρι πρόσφατα.</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body" idx="1"/>
          </p:nvPr>
        </p:nvSpPr>
        <p:spPr>
          <a:xfrm>
            <a:off x="497400" y="1240375"/>
            <a:ext cx="8229600" cy="3725699"/>
          </a:xfrm>
          <a:prstGeom prst="rect">
            <a:avLst/>
          </a:prstGeom>
        </p:spPr>
        <p:txBody>
          <a:bodyPr lIns="91425" tIns="91425" rIns="91425" bIns="91425" anchor="t" anchorCtr="0">
            <a:noAutofit/>
          </a:bodyPr>
          <a:lstStyle/>
          <a:p>
            <a:pPr lvl="0" rtl="0">
              <a:lnSpc>
                <a:spcPct val="150000"/>
              </a:lnSpc>
              <a:spcBef>
                <a:spcPts val="0"/>
              </a:spcBef>
              <a:buClr>
                <a:schemeClr val="dk1"/>
              </a:buClr>
              <a:buSzPct val="45833"/>
              <a:buFont typeface="Arial"/>
              <a:buNone/>
            </a:pPr>
            <a:r>
              <a:rPr lang="el" sz="2400"/>
              <a:t>Έτσι, για ποσοστό μεγαλύτερου του 0.9% σε μεταλλαγμένο προϊόν, η εταιρία τροφίμων υποχρεούται πλέον να το αναφέρει στη συσκευασία του προϊόντος. Συγκεκριμένα, θα αναγράφεται “περιέχει ή προέρχεται από γενετικά τροποποιημένους οργανισμούς” ή “αυτό το προϊόν παράγεται από γενετικά τροποποιημένους οργανισμούς”</a:t>
            </a:r>
          </a:p>
          <a:p>
            <a:pPr>
              <a:spcBef>
                <a:spcPts val="0"/>
              </a:spcBef>
              <a:buNone/>
            </a:pPr>
            <a:endParaRPr/>
          </a:p>
        </p:txBody>
      </p:sp>
    </p:spTree>
  </p:cSld>
  <p:clrMapOvr>
    <a:masterClrMapping/>
  </p:clrMapOvr>
  <p:transition spd="slow">
    <p:cut/>
  </p:transition>
</p:sld>
</file>

<file path=ppt/theme/theme1.xml><?xml version="1.0" encoding="utf-8"?>
<a:theme xmlns:a="http://schemas.openxmlformats.org/drawingml/2006/main" name="paper-plane">
  <a:themeElements>
    <a:clrScheme name="Custom 354">
      <a:dk1>
        <a:srgbClr val="000000"/>
      </a:dk1>
      <a:lt1>
        <a:srgbClr val="FFFFFF"/>
      </a:lt1>
      <a:dk2>
        <a:srgbClr val="30182B"/>
      </a:dk2>
      <a:lt2>
        <a:srgbClr val="DFDFDF"/>
      </a:lt2>
      <a:accent1>
        <a:srgbClr val="592D50"/>
      </a:accent1>
      <a:accent2>
        <a:srgbClr val="D3A67A"/>
      </a:accent2>
      <a:accent3>
        <a:srgbClr val="45485F"/>
      </a:accent3>
      <a:accent4>
        <a:srgbClr val="6B9756"/>
      </a:accent4>
      <a:accent5>
        <a:srgbClr val="7D576E"/>
      </a:accent5>
      <a:accent6>
        <a:srgbClr val="4C1A23"/>
      </a:accent6>
      <a:hlink>
        <a:srgbClr val="511E3E"/>
      </a:hlink>
      <a:folHlink>
        <a:srgbClr val="9EA0A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485</Words>
  <Application>Microsoft Office PowerPoint</Application>
  <PresentationFormat>Προβολή στην οθόνη (16:9)</PresentationFormat>
  <Paragraphs>22</Paragraphs>
  <Slides>13</Slides>
  <Notes>13</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paper-plane</vt:lpstr>
      <vt:lpstr>Μεταλλαγμένα τρόφιμα </vt:lpstr>
      <vt:lpstr>Τι ακριβώς είναι τα γενετικώς τροποποιημένα τρόφιμα ;</vt:lpstr>
      <vt:lpstr>Ποια τρόφιμα έχουν μεταλλαχθεί και κυκλοφορούν ήδη στην αγορά;</vt:lpstr>
      <vt:lpstr>Διαφάνεια 4</vt:lpstr>
      <vt:lpstr>Ποια είναι τα οφέλη από τη χρήση τους;</vt:lpstr>
      <vt:lpstr>Είναι επικίνδυνα;</vt:lpstr>
      <vt:lpstr>Διαφάνεια 7</vt:lpstr>
      <vt:lpstr>Πώς μπορεί να ξέρει κάποιος ότι ένα προϊόν που αγοράζει, περιέχει στη σύστασή του ΓΤΤ;</vt:lpstr>
      <vt:lpstr>Διαφάνεια 9</vt:lpstr>
      <vt:lpstr>Υπάρχουν ποσοστά στην Ελλάδα ή στην Ευρώπη που να δείχνουν, πόσα τρόφιμα έχουν μεταλλαγμένα συστατικά; </vt:lpstr>
      <vt:lpstr>Τα ΓΤΤ είναι τα οργανικά τρόφιμα;</vt:lpstr>
      <vt:lpstr>Πώς ξεκίνησε η ιδέα; Και ποια σήμερα η αποδοχή του κόσμου; </vt:lpstr>
      <vt:lpstr>Διαφάνεια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Μεταλλαγμένα τρόφιμα </dc:title>
  <cp:lastModifiedBy>Olgitsa</cp:lastModifiedBy>
  <cp:revision>1</cp:revision>
  <dcterms:modified xsi:type="dcterms:W3CDTF">2015-05-11T17:49:32Z</dcterms:modified>
</cp:coreProperties>
</file>