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76"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spcBef>
                <a:spcPts val="0"/>
              </a:spcBef>
              <a:buSzPct val="100000"/>
              <a:defRPr sz="4800"/>
            </a:lvl1pPr>
            <a:lvl2pPr indent="304800" algn="ctr">
              <a:spcBef>
                <a:spcPts val="0"/>
              </a:spcBef>
              <a:buSzPct val="100000"/>
              <a:defRPr sz="4800"/>
            </a:lvl2pPr>
            <a:lvl3pPr indent="304800" algn="ctr">
              <a:spcBef>
                <a:spcPts val="0"/>
              </a:spcBef>
              <a:buSzPct val="100000"/>
              <a:defRPr sz="4800"/>
            </a:lvl3pPr>
            <a:lvl4pPr indent="304800" algn="ctr">
              <a:spcBef>
                <a:spcPts val="0"/>
              </a:spcBef>
              <a:buSzPct val="100000"/>
              <a:defRPr sz="4800"/>
            </a:lvl4pPr>
            <a:lvl5pPr indent="304800" algn="ctr">
              <a:spcBef>
                <a:spcPts val="0"/>
              </a:spcBef>
              <a:buSzPct val="100000"/>
              <a:defRPr sz="4800"/>
            </a:lvl5pPr>
            <a:lvl6pPr indent="304800" algn="ctr">
              <a:spcBef>
                <a:spcPts val="0"/>
              </a:spcBef>
              <a:buSzPct val="100000"/>
              <a:defRPr sz="4800"/>
            </a:lvl6pPr>
            <a:lvl7pPr indent="304800" algn="ctr">
              <a:spcBef>
                <a:spcPts val="0"/>
              </a:spcBef>
              <a:buSzPct val="100000"/>
              <a:defRPr sz="4800"/>
            </a:lvl7pPr>
            <a:lvl8pPr indent="304800" algn="ctr">
              <a:spcBef>
                <a:spcPts val="0"/>
              </a:spcBef>
              <a:buSzPct val="100000"/>
              <a:defRPr sz="4800"/>
            </a:lvl8pPr>
            <a:lvl9pPr indent="304800" algn="ctr">
              <a:spcBef>
                <a:spcPts val="0"/>
              </a:spcBef>
              <a:buSzPct val="100000"/>
              <a:defRPr sz="4800"/>
            </a:lvl9pPr>
          </a:lstStyle>
          <a:p>
            <a:endParaRPr/>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0"/>
              </a:spcBef>
              <a:buClr>
                <a:schemeClr val="dk1"/>
              </a:buClr>
              <a:buSzPct val="100000"/>
              <a:buNone/>
              <a:defRPr sz="1800">
                <a:solidFill>
                  <a:schemeClr val="dk1"/>
                </a:solidFill>
              </a:defRPr>
            </a:lvl1pPr>
          </a:lstStyle>
          <a:p>
            <a:endParaRPr/>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spcBef>
                <a:spcPts val="0"/>
              </a:spcBef>
              <a:buClr>
                <a:schemeClr val="dk1"/>
              </a:buClr>
              <a:buSzPct val="100000"/>
              <a:buNone/>
              <a:defRPr sz="3600" b="1">
                <a:solidFill>
                  <a:schemeClr val="dk1"/>
                </a:solidFill>
              </a:defRPr>
            </a:lvl1pPr>
            <a:lvl2pPr marL="0" indent="228600">
              <a:spcBef>
                <a:spcPts val="0"/>
              </a:spcBef>
              <a:buClr>
                <a:schemeClr val="dk1"/>
              </a:buClr>
              <a:buSzPct val="100000"/>
              <a:buNone/>
              <a:defRPr sz="3600" b="1">
                <a:solidFill>
                  <a:schemeClr val="dk1"/>
                </a:solidFill>
              </a:defRPr>
            </a:lvl2pPr>
            <a:lvl3pPr marL="0" indent="228600">
              <a:spcBef>
                <a:spcPts val="0"/>
              </a:spcBef>
              <a:buClr>
                <a:schemeClr val="dk1"/>
              </a:buClr>
              <a:buSzPct val="100000"/>
              <a:buNone/>
              <a:defRPr sz="3600" b="1">
                <a:solidFill>
                  <a:schemeClr val="dk1"/>
                </a:solidFill>
              </a:defRPr>
            </a:lvl3pPr>
            <a:lvl4pPr marL="0" indent="228600">
              <a:spcBef>
                <a:spcPts val="0"/>
              </a:spcBef>
              <a:buClr>
                <a:schemeClr val="dk1"/>
              </a:buClr>
              <a:buSzPct val="100000"/>
              <a:buNone/>
              <a:defRPr sz="3600" b="1">
                <a:solidFill>
                  <a:schemeClr val="dk1"/>
                </a:solidFill>
              </a:defRPr>
            </a:lvl4pPr>
            <a:lvl5pPr marL="0" indent="228600">
              <a:spcBef>
                <a:spcPts val="0"/>
              </a:spcBef>
              <a:buClr>
                <a:schemeClr val="dk1"/>
              </a:buClr>
              <a:buSzPct val="100000"/>
              <a:buNone/>
              <a:defRPr sz="3600" b="1">
                <a:solidFill>
                  <a:schemeClr val="dk1"/>
                </a:solidFill>
              </a:defRPr>
            </a:lvl5pPr>
            <a:lvl6pPr marL="0" indent="228600">
              <a:spcBef>
                <a:spcPts val="0"/>
              </a:spcBef>
              <a:buClr>
                <a:schemeClr val="dk1"/>
              </a:buClr>
              <a:buSzPct val="100000"/>
              <a:buNone/>
              <a:defRPr sz="3600" b="1">
                <a:solidFill>
                  <a:schemeClr val="dk1"/>
                </a:solidFill>
              </a:defRPr>
            </a:lvl6pPr>
            <a:lvl7pPr marL="0" indent="228600">
              <a:spcBef>
                <a:spcPts val="0"/>
              </a:spcBef>
              <a:buClr>
                <a:schemeClr val="dk1"/>
              </a:buClr>
              <a:buSzPct val="100000"/>
              <a:buNone/>
              <a:defRPr sz="3600" b="1">
                <a:solidFill>
                  <a:schemeClr val="dk1"/>
                </a:solidFill>
              </a:defRPr>
            </a:lvl7pPr>
            <a:lvl8pPr marL="0" indent="228600">
              <a:spcBef>
                <a:spcPts val="0"/>
              </a:spcBef>
              <a:buClr>
                <a:schemeClr val="dk1"/>
              </a:buClr>
              <a:buSzPct val="100000"/>
              <a:buNone/>
              <a:defRPr sz="3600" b="1">
                <a:solidFill>
                  <a:schemeClr val="dk1"/>
                </a:solidFill>
              </a:defRPr>
            </a:lvl8pPr>
            <a:lvl9pPr marL="0" indent="228600">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SzPct val="100000"/>
              <a:defRPr sz="3000"/>
            </a:lvl1pPr>
            <a:lvl2pPr marL="742950" indent="-133350">
              <a:spcBef>
                <a:spcPts val="480"/>
              </a:spcBef>
              <a:buSzPct val="100000"/>
              <a:defRPr sz="2400"/>
            </a:lvl2pPr>
            <a:lvl3pPr marL="1143000" indent="-76200">
              <a:spcBef>
                <a:spcPts val="480"/>
              </a:spcBef>
              <a:buSzPct val="100000"/>
              <a:defRPr sz="2400"/>
            </a:lvl3pPr>
            <a:lvl4pPr marL="1600200" indent="-114300">
              <a:spcBef>
                <a:spcPts val="360"/>
              </a:spcBef>
              <a:buSzPct val="100000"/>
              <a:defRPr sz="1800"/>
            </a:lvl4pPr>
            <a:lvl5pPr marL="2057400" indent="-114300">
              <a:spcBef>
                <a:spcPts val="360"/>
              </a:spcBef>
              <a:buSzPct val="100000"/>
              <a:defRPr sz="1800"/>
            </a:lvl5pPr>
            <a:lvl6pPr marL="2514600" indent="-114300">
              <a:spcBef>
                <a:spcPts val="360"/>
              </a:spcBef>
              <a:buSzPct val="100000"/>
              <a:defRPr sz="1800"/>
            </a:lvl6pPr>
            <a:lvl7pPr marL="2971800" indent="-114300">
              <a:spcBef>
                <a:spcPts val="360"/>
              </a:spcBef>
              <a:buSzPct val="100000"/>
              <a:defRPr sz="1800"/>
            </a:lvl7pPr>
            <a:lvl8pPr marL="3429000" indent="-114300">
              <a:spcBef>
                <a:spcPts val="360"/>
              </a:spcBef>
              <a:buSzPct val="100000"/>
              <a:defRPr sz="1800"/>
            </a:lvl8pPr>
            <a:lvl9pPr marL="3886200" indent="-114300">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slow">
    <p:zoom/>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Users\olgitsa\Desktop\&#917;&#961;&#949;&#965;&#957;&#951;&#964;&#953;&#954;&#951;%202014\1.avi"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el.wikipedia.org/w/index.php?title=%CE%91%CE%BD%CE%B1%CF%80%CE%BD%CE%B5%CF%85%CF%83%CF%84%CE%B9%CE%BA%CF%8C_%CF%80%CF%81%CF%8C%CE%B2%CE%BB%CE%B7%CE%BC%CE%B1&amp;action=edit&amp;redlink=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Users\olgitsa\Desktop\&#917;&#961;&#949;&#965;&#957;&#951;&#964;&#953;&#954;&#951;%202014\2.avi"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51520" y="195486"/>
            <a:ext cx="8236500" cy="1360856"/>
          </a:xfrm>
          <a:prstGeom prst="rect">
            <a:avLst/>
          </a:prstGeom>
        </p:spPr>
        <p:txBody>
          <a:bodyPr lIns="91425" tIns="91425" rIns="91425" bIns="91425" anchor="b" anchorCtr="0">
            <a:noAutofit/>
          </a:bodyPr>
          <a:lstStyle/>
          <a:p>
            <a:pPr>
              <a:spcBef>
                <a:spcPts val="0"/>
              </a:spcBef>
              <a:buNone/>
            </a:pPr>
            <a:r>
              <a:rPr lang="el" dirty="0">
                <a:latin typeface="Georgia"/>
                <a:ea typeface="Georgia"/>
                <a:cs typeface="Georgia"/>
                <a:sym typeface="Georgia"/>
              </a:rPr>
              <a:t>ΕΡΕΥΝΗΤΙΚΗ  ΕΡΓΑΣΙΑ</a:t>
            </a:r>
          </a:p>
        </p:txBody>
      </p:sp>
      <p:sp>
        <p:nvSpPr>
          <p:cNvPr id="24" name="Shape 24"/>
          <p:cNvSpPr txBox="1">
            <a:spLocks noGrp="1"/>
          </p:cNvSpPr>
          <p:nvPr>
            <p:ph type="subTitle" idx="1"/>
          </p:nvPr>
        </p:nvSpPr>
        <p:spPr>
          <a:xfrm>
            <a:off x="201700" y="4094823"/>
            <a:ext cx="7772400" cy="1048799"/>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l" sz="2400">
                <a:solidFill>
                  <a:schemeClr val="dk1"/>
                </a:solidFill>
              </a:rPr>
              <a:t>Λ Υ Κ Ε Ι Ο    Τ Σ Α Γ Κ Α Ρ Α Δ Α Σ</a:t>
            </a:r>
          </a:p>
          <a:p>
            <a:pPr lvl="0" rtl="0">
              <a:lnSpc>
                <a:spcPct val="115000"/>
              </a:lnSpc>
              <a:spcBef>
                <a:spcPts val="0"/>
              </a:spcBef>
              <a:buClr>
                <a:schemeClr val="dk1"/>
              </a:buClr>
              <a:buSzPct val="45833"/>
              <a:buFont typeface="Arial"/>
              <a:buNone/>
            </a:pPr>
            <a:r>
              <a:rPr lang="el" sz="2400">
                <a:solidFill>
                  <a:schemeClr val="dk1"/>
                </a:solidFill>
              </a:rPr>
              <a:t>Τ Α Ξ Η   Α΄</a:t>
            </a:r>
          </a:p>
          <a:p>
            <a:pPr>
              <a:spcBef>
                <a:spcPts val="0"/>
              </a:spcBef>
              <a:buNone/>
            </a:pPr>
            <a:endParaRPr/>
          </a:p>
        </p:txBody>
      </p:sp>
      <p:sp>
        <p:nvSpPr>
          <p:cNvPr id="25" name="Shape 25"/>
          <p:cNvSpPr txBox="1"/>
          <p:nvPr/>
        </p:nvSpPr>
        <p:spPr>
          <a:xfrm>
            <a:off x="1114825" y="1518075"/>
            <a:ext cx="5669100" cy="1873799"/>
          </a:xfrm>
          <a:prstGeom prst="rect">
            <a:avLst/>
          </a:prstGeom>
        </p:spPr>
        <p:txBody>
          <a:bodyPr lIns="91425" tIns="91425" rIns="91425" bIns="91425" anchor="t" anchorCtr="0">
            <a:noAutofit/>
          </a:bodyPr>
          <a:lstStyle/>
          <a:p>
            <a:pPr>
              <a:spcBef>
                <a:spcPts val="0"/>
              </a:spcBef>
              <a:buNone/>
            </a:pPr>
            <a:endParaRPr/>
          </a:p>
        </p:txBody>
      </p:sp>
      <p:sp>
        <p:nvSpPr>
          <p:cNvPr id="26" name="Shape 26"/>
          <p:cNvSpPr txBox="1"/>
          <p:nvPr/>
        </p:nvSpPr>
        <p:spPr>
          <a:xfrm>
            <a:off x="1387600" y="1862000"/>
            <a:ext cx="6001200" cy="1778999"/>
          </a:xfrm>
          <a:prstGeom prst="rect">
            <a:avLst/>
          </a:prstGeom>
        </p:spPr>
        <p:txBody>
          <a:bodyPr lIns="91425" tIns="91425" rIns="91425" bIns="91425" anchor="t" anchorCtr="0">
            <a:noAutofit/>
          </a:bodyPr>
          <a:lstStyle/>
          <a:p>
            <a:pPr>
              <a:spcBef>
                <a:spcPts val="0"/>
              </a:spcBef>
              <a:buNone/>
            </a:pPr>
            <a:endParaRPr/>
          </a:p>
        </p:txBody>
      </p:sp>
      <p:sp>
        <p:nvSpPr>
          <p:cNvPr id="27" name="Shape 27"/>
          <p:cNvSpPr txBox="1"/>
          <p:nvPr/>
        </p:nvSpPr>
        <p:spPr>
          <a:xfrm>
            <a:off x="467544" y="1707654"/>
            <a:ext cx="7447799" cy="171868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l" sz="3600" dirty="0"/>
              <a:t> “ΠΑΓΚΟΣΜΙΑ </a:t>
            </a:r>
          </a:p>
          <a:p>
            <a:pPr lvl="0" rtl="0">
              <a:spcBef>
                <a:spcPts val="0"/>
              </a:spcBef>
              <a:buNone/>
            </a:pPr>
            <a:r>
              <a:rPr lang="el" sz="3600" dirty="0"/>
              <a:t>              ΠΕΡΙΒΑΛΛΟΝΤΙΚΑ </a:t>
            </a:r>
          </a:p>
          <a:p>
            <a:pPr>
              <a:spcBef>
                <a:spcPts val="0"/>
              </a:spcBef>
              <a:buNone/>
            </a:pPr>
            <a:r>
              <a:rPr lang="el" sz="3600" dirty="0"/>
              <a:t>                           ΠΡΟΒΛΗΜΑΤΑ ”.</a:t>
            </a: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stretch>
            <a:fillRect/>
          </a:stretch>
        </p:blipFill>
        <p:spPr>
          <a:xfrm>
            <a:off x="0" y="0"/>
            <a:ext cx="9089850" cy="5143500"/>
          </a:xfrm>
          <a:prstGeom prst="rect">
            <a:avLst/>
          </a:prstGeom>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44850" y="3"/>
            <a:ext cx="8229600" cy="857400"/>
          </a:xfrm>
          <a:prstGeom prst="rect">
            <a:avLst/>
          </a:prstGeom>
        </p:spPr>
        <p:txBody>
          <a:bodyPr lIns="91425" tIns="91425" rIns="91425" bIns="91425" anchor="b" anchorCtr="0">
            <a:noAutofit/>
          </a:bodyPr>
          <a:lstStyle/>
          <a:p>
            <a:pPr algn="ctr">
              <a:spcBef>
                <a:spcPts val="0"/>
              </a:spcBef>
              <a:buNone/>
            </a:pPr>
            <a:r>
              <a:rPr lang="el" u="sng">
                <a:solidFill>
                  <a:srgbClr val="CC0000"/>
                </a:solidFill>
              </a:rPr>
              <a:t>Αίτια ατμοσφαιρικής ρύπανσης</a:t>
            </a:r>
            <a:r>
              <a:rPr lang="el" b="0" u="sng">
                <a:solidFill>
                  <a:srgbClr val="CC0000"/>
                </a:solidFill>
              </a:rPr>
              <a:t> </a:t>
            </a:r>
          </a:p>
        </p:txBody>
      </p:sp>
      <p:sp>
        <p:nvSpPr>
          <p:cNvPr id="81" name="Shape 81"/>
          <p:cNvSpPr txBox="1">
            <a:spLocks noGrp="1"/>
          </p:cNvSpPr>
          <p:nvPr>
            <p:ph type="body" idx="1"/>
          </p:nvPr>
        </p:nvSpPr>
        <p:spPr>
          <a:xfrm>
            <a:off x="457200" y="857400"/>
            <a:ext cx="8229600" cy="4173899"/>
          </a:xfrm>
          <a:prstGeom prst="rect">
            <a:avLst/>
          </a:prstGeom>
        </p:spPr>
        <p:txBody>
          <a:bodyPr lIns="91425" tIns="91425" rIns="91425" bIns="91425" anchor="t" anchorCtr="0">
            <a:noAutofit/>
          </a:bodyPr>
          <a:lstStyle/>
          <a:p>
            <a:pPr lvl="0" rtl="0">
              <a:spcBef>
                <a:spcPts val="0"/>
              </a:spcBef>
              <a:buNone/>
            </a:pPr>
            <a:r>
              <a:rPr lang="el" sz="2400">
                <a:solidFill>
                  <a:schemeClr val="dk1"/>
                </a:solidFill>
              </a:rPr>
              <a:t>Ως κύριες αιτίες της ατμοσφαιρικης ρυπανσης της πολης του Βολου θεωρούνται :</a:t>
            </a:r>
          </a:p>
          <a:p>
            <a:pPr lvl="0" rtl="0">
              <a:spcBef>
                <a:spcPts val="0"/>
              </a:spcBef>
              <a:buNone/>
            </a:pPr>
            <a:r>
              <a:rPr lang="el" sz="2400">
                <a:solidFill>
                  <a:schemeClr val="dk1"/>
                </a:solidFill>
              </a:rPr>
              <a:t>- Η βιομηχανία, </a:t>
            </a:r>
          </a:p>
          <a:p>
            <a:pPr lvl="0" rtl="0">
              <a:spcBef>
                <a:spcPts val="0"/>
              </a:spcBef>
              <a:buNone/>
            </a:pPr>
            <a:r>
              <a:rPr lang="el" sz="2400">
                <a:solidFill>
                  <a:schemeClr val="dk1"/>
                </a:solidFill>
              </a:rPr>
              <a:t>- Τα οχήματα και </a:t>
            </a:r>
          </a:p>
          <a:p>
            <a:pPr lvl="0" rtl="0">
              <a:spcBef>
                <a:spcPts val="0"/>
              </a:spcBef>
              <a:buNone/>
            </a:pPr>
            <a:r>
              <a:rPr lang="el" sz="2400">
                <a:solidFill>
                  <a:schemeClr val="dk1"/>
                </a:solidFill>
              </a:rPr>
              <a:t>- Οι κεντρικές θερμάνσεις </a:t>
            </a:r>
          </a:p>
          <a:p>
            <a:pPr lvl="0" rtl="0">
              <a:spcBef>
                <a:spcPts val="0"/>
              </a:spcBef>
              <a:buNone/>
            </a:pPr>
            <a:endParaRPr sz="2400">
              <a:solidFill>
                <a:schemeClr val="dk1"/>
              </a:solidFill>
            </a:endParaRPr>
          </a:p>
          <a:p>
            <a:pPr lvl="0" algn="ctr" rtl="0">
              <a:spcBef>
                <a:spcPts val="0"/>
              </a:spcBef>
              <a:buNone/>
            </a:pPr>
            <a:r>
              <a:rPr lang="el" sz="2700">
                <a:solidFill>
                  <a:schemeClr val="dk1"/>
                </a:solidFill>
              </a:rPr>
              <a:t>Το πρόβλημα επιτείνεται από την πυκνή δόμηση, την έλλειψη ελεύθερων χώρων και τα γεωμορφολογικά χαρακτηριστικά της περιοχής. </a:t>
            </a:r>
          </a:p>
          <a:p>
            <a:pPr algn="ctr">
              <a:spcBef>
                <a:spcPts val="0"/>
              </a:spcBef>
              <a:buNone/>
            </a:pPr>
            <a:r>
              <a:rPr lang="el" sz="2700">
                <a:solidFill>
                  <a:srgbClr val="FF0000"/>
                </a:solidFill>
              </a:rPr>
              <a:t>- - - - - - - - - </a:t>
            </a: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98175" y="0"/>
            <a:ext cx="8229600" cy="1160999"/>
          </a:xfrm>
          <a:prstGeom prst="rect">
            <a:avLst/>
          </a:prstGeom>
        </p:spPr>
        <p:txBody>
          <a:bodyPr lIns="91425" tIns="91425" rIns="91425" bIns="91425" anchor="b" anchorCtr="0">
            <a:noAutofit/>
          </a:bodyPr>
          <a:lstStyle/>
          <a:p>
            <a:pPr lvl="0" algn="ctr" rtl="0">
              <a:spcBef>
                <a:spcPts val="0"/>
              </a:spcBef>
              <a:buNone/>
            </a:pPr>
            <a:endParaRPr/>
          </a:p>
          <a:p>
            <a:pPr lvl="0" algn="ctr" rtl="0">
              <a:spcBef>
                <a:spcPts val="0"/>
              </a:spcBef>
              <a:buNone/>
            </a:pPr>
            <a:endParaRPr/>
          </a:p>
          <a:p>
            <a:pPr lvl="0" algn="ctr" rtl="0">
              <a:spcBef>
                <a:spcPts val="0"/>
              </a:spcBef>
              <a:buNone/>
            </a:pPr>
            <a:endParaRPr/>
          </a:p>
          <a:p>
            <a:pPr algn="ctr">
              <a:spcBef>
                <a:spcPts val="0"/>
              </a:spcBef>
              <a:buNone/>
            </a:pPr>
            <a:r>
              <a:rPr lang="el"/>
              <a:t>Η αερια ρυπανση λογω καυσης υλικων προς θερμανση στον Βολο</a:t>
            </a:r>
          </a:p>
        </p:txBody>
      </p:sp>
      <p:sp>
        <p:nvSpPr>
          <p:cNvPr id="4" name="3 - TextBox"/>
          <p:cNvSpPr txBox="1"/>
          <p:nvPr/>
        </p:nvSpPr>
        <p:spPr>
          <a:xfrm>
            <a:off x="611560" y="2139702"/>
            <a:ext cx="792088" cy="707886"/>
          </a:xfrm>
          <a:prstGeom prst="rect">
            <a:avLst/>
          </a:prstGeom>
          <a:noFill/>
        </p:spPr>
        <p:txBody>
          <a:bodyPr wrap="square" rtlCol="0">
            <a:spAutoFit/>
          </a:bodyPr>
          <a:lstStyle/>
          <a:p>
            <a:r>
              <a:rPr lang="en-US" sz="4000" b="1" dirty="0" smtClean="0"/>
              <a:t>1.</a:t>
            </a:r>
            <a:endParaRPr lang="el-GR" sz="4000" b="1" dirty="0"/>
          </a:p>
        </p:txBody>
      </p:sp>
      <p:pic>
        <p:nvPicPr>
          <p:cNvPr id="5" name="1.avi">
            <a:hlinkClick r:id="" action="ppaction://media"/>
          </p:cNvPr>
          <p:cNvPicPr>
            <a:picLocks noRot="1" noChangeAspect="1"/>
          </p:cNvPicPr>
          <p:nvPr>
            <a:videoFile r:link="rId1"/>
          </p:nvPr>
        </p:nvPicPr>
        <p:blipFill>
          <a:blip r:embed="rId4"/>
          <a:stretch>
            <a:fillRect/>
          </a:stretch>
        </p:blipFill>
        <p:spPr>
          <a:xfrm>
            <a:off x="1475656" y="1131590"/>
            <a:ext cx="6840760" cy="4011910"/>
          </a:xfrm>
          <a:prstGeom prst="rect">
            <a:avLst/>
          </a:prstGeom>
        </p:spPr>
      </p:pic>
    </p:spTree>
  </p:cSld>
  <p:clrMapOvr>
    <a:masterClrMapping/>
  </p:clrMapOvr>
  <p:transition spd="slow">
    <p:zoom/>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6"/>
            <a:ext cx="8229600" cy="556799"/>
          </a:xfrm>
          <a:prstGeom prst="rect">
            <a:avLst/>
          </a:prstGeom>
        </p:spPr>
        <p:txBody>
          <a:bodyPr lIns="91425" tIns="91425" rIns="91425" bIns="91425" anchor="b" anchorCtr="0">
            <a:noAutofit/>
          </a:bodyPr>
          <a:lstStyle/>
          <a:p>
            <a:pPr algn="ctr">
              <a:spcBef>
                <a:spcPts val="0"/>
              </a:spcBef>
              <a:buNone/>
            </a:pPr>
            <a:r>
              <a:rPr lang="el" u="sng">
                <a:solidFill>
                  <a:srgbClr val="FF0000"/>
                </a:solidFill>
              </a:rPr>
              <a:t>Συνεπειες</a:t>
            </a:r>
          </a:p>
        </p:txBody>
      </p:sp>
      <p:sp>
        <p:nvSpPr>
          <p:cNvPr id="93" name="Shape 93"/>
          <p:cNvSpPr txBox="1">
            <a:spLocks noGrp="1"/>
          </p:cNvSpPr>
          <p:nvPr>
            <p:ph type="body" idx="1"/>
          </p:nvPr>
        </p:nvSpPr>
        <p:spPr>
          <a:xfrm>
            <a:off x="413600" y="971300"/>
            <a:ext cx="8325900" cy="4008599"/>
          </a:xfrm>
          <a:prstGeom prst="rect">
            <a:avLst/>
          </a:prstGeom>
        </p:spPr>
        <p:txBody>
          <a:bodyPr lIns="91425" tIns="91425" rIns="91425" bIns="91425" anchor="t" anchorCtr="0">
            <a:noAutofit/>
          </a:bodyPr>
          <a:lstStyle/>
          <a:p>
            <a:pPr algn="just">
              <a:lnSpc>
                <a:spcPct val="115000"/>
              </a:lnSpc>
              <a:spcBef>
                <a:spcPts val="0"/>
              </a:spcBef>
              <a:buNone/>
            </a:pPr>
            <a:r>
              <a:rPr lang="el" dirty="0"/>
              <a:t>Η ρύπανση της ατμόσφαιρας αποτελεί σοβαρό υγειονομικό, περιβαλλοντικό, κοινωνικό και οικονομικό πρόβλημα, γιατί τα αέρια που τη ρυπαίνουν, όπως το διοξείδιο του άνθρακα έχουν σοβαρές συνέπειες, όπως την υπερθέρμανση της γης, αναπνευστικά</a:t>
            </a:r>
            <a:r>
              <a:rPr lang="el" dirty="0">
                <a:solidFill>
                  <a:schemeClr val="hlink"/>
                </a:solidFill>
                <a:hlinkClick r:id="rId3"/>
              </a:rPr>
              <a:t> </a:t>
            </a:r>
            <a:r>
              <a:rPr lang="el" dirty="0"/>
              <a:t>προβλήματα και άλλα προβλήματα υγείας. </a:t>
            </a: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38525" y="656650"/>
            <a:ext cx="8229600" cy="4486799"/>
          </a:xfrm>
          <a:prstGeom prst="rect">
            <a:avLst/>
          </a:prstGeom>
        </p:spPr>
        <p:txBody>
          <a:bodyPr lIns="91425" tIns="91425" rIns="91425" bIns="91425" anchor="t" anchorCtr="0">
            <a:noAutofit/>
          </a:bodyPr>
          <a:lstStyle/>
          <a:p>
            <a:pPr lvl="0" algn="just" rtl="0">
              <a:spcBef>
                <a:spcPts val="0"/>
              </a:spcBef>
              <a:buNone/>
            </a:pPr>
            <a:r>
              <a:rPr lang="el" dirty="0"/>
              <a:t>Η ατμοσφαιρική ρύπανση γίνεται προσπάθεια να αντιμετωπιστεί με πολιτικές αποφάσεις σε κεντρικό ή περιφερειακό επίπεδο. </a:t>
            </a:r>
          </a:p>
          <a:p>
            <a:pPr lvl="0" algn="just" rtl="0">
              <a:spcBef>
                <a:spcPts val="0"/>
              </a:spcBef>
              <a:buNone/>
            </a:pPr>
            <a:r>
              <a:rPr lang="el" dirty="0"/>
              <a:t>Μία απόπειρα έγινε με το Πρωτόκολλο του Κιότο σε διεθνές επίπεδο και άλλες δραστηριότητες του ΟΗΕ. </a:t>
            </a:r>
          </a:p>
          <a:p>
            <a:pPr algn="just">
              <a:spcBef>
                <a:spcPts val="0"/>
              </a:spcBef>
              <a:buNone/>
            </a:pPr>
            <a:r>
              <a:rPr lang="el" dirty="0"/>
              <a:t>Επιπλέον στην αντιμετώπιση της ρύπανσης συμβάλλει και η στροφή στις καθαρές πηγές ενέργειας.</a:t>
            </a:r>
          </a:p>
        </p:txBody>
      </p:sp>
      <p:sp>
        <p:nvSpPr>
          <p:cNvPr id="99" name="Shape 99"/>
          <p:cNvSpPr txBox="1">
            <a:spLocks noGrp="1"/>
          </p:cNvSpPr>
          <p:nvPr>
            <p:ph type="title"/>
          </p:nvPr>
        </p:nvSpPr>
        <p:spPr>
          <a:xfrm>
            <a:off x="338525" y="0"/>
            <a:ext cx="8229600" cy="736499"/>
          </a:xfrm>
          <a:prstGeom prst="rect">
            <a:avLst/>
          </a:prstGeom>
        </p:spPr>
        <p:txBody>
          <a:bodyPr lIns="91425" tIns="91425" rIns="91425" bIns="91425" anchor="b" anchorCtr="0">
            <a:noAutofit/>
          </a:bodyPr>
          <a:lstStyle/>
          <a:p>
            <a:pPr lvl="0" algn="ctr" rtl="0">
              <a:spcBef>
                <a:spcPts val="0"/>
              </a:spcBef>
              <a:buNone/>
            </a:pPr>
            <a:r>
              <a:rPr lang="el" u="sng">
                <a:solidFill>
                  <a:srgbClr val="FF0000"/>
                </a:solidFill>
              </a:rPr>
              <a:t>Αντιμετωπιση</a:t>
            </a: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0" y="0"/>
            <a:ext cx="9063599" cy="1298399"/>
          </a:xfrm>
          <a:prstGeom prst="rect">
            <a:avLst/>
          </a:prstGeom>
        </p:spPr>
        <p:txBody>
          <a:bodyPr lIns="91425" tIns="91425" rIns="91425" bIns="91425" anchor="ctr" anchorCtr="0">
            <a:noAutofit/>
          </a:bodyPr>
          <a:lstStyle/>
          <a:p>
            <a:pPr lvl="0" algn="ctr" rtl="0">
              <a:spcBef>
                <a:spcPts val="0"/>
              </a:spcBef>
              <a:buNone/>
            </a:pPr>
            <a:r>
              <a:rPr lang="el" sz="3600" b="1">
                <a:solidFill>
                  <a:schemeClr val="dk1"/>
                </a:solidFill>
              </a:rPr>
              <a:t>Η αερια βιομηχανικη ρυπανση λογω της βιομηχανιας ΑΓΕΤ στον Βολο</a:t>
            </a:r>
          </a:p>
        </p:txBody>
      </p:sp>
      <p:sp>
        <p:nvSpPr>
          <p:cNvPr id="5" name="4 - TextBox"/>
          <p:cNvSpPr txBox="1"/>
          <p:nvPr/>
        </p:nvSpPr>
        <p:spPr>
          <a:xfrm>
            <a:off x="539552" y="2139702"/>
            <a:ext cx="648072" cy="707886"/>
          </a:xfrm>
          <a:prstGeom prst="rect">
            <a:avLst/>
          </a:prstGeom>
          <a:noFill/>
        </p:spPr>
        <p:txBody>
          <a:bodyPr wrap="square" rtlCol="0">
            <a:spAutoFit/>
          </a:bodyPr>
          <a:lstStyle/>
          <a:p>
            <a:r>
              <a:rPr lang="en-US" sz="4000" dirty="0" smtClean="0"/>
              <a:t>2.</a:t>
            </a:r>
            <a:endParaRPr lang="el-GR" sz="4000" dirty="0"/>
          </a:p>
        </p:txBody>
      </p:sp>
      <p:pic>
        <p:nvPicPr>
          <p:cNvPr id="6" name="2.avi">
            <a:hlinkClick r:id="" action="ppaction://media"/>
          </p:cNvPr>
          <p:cNvPicPr>
            <a:picLocks noRot="1" noChangeAspect="1"/>
          </p:cNvPicPr>
          <p:nvPr>
            <a:videoFile r:link="rId1"/>
          </p:nvPr>
        </p:nvPicPr>
        <p:blipFill>
          <a:blip r:embed="rId4"/>
          <a:stretch>
            <a:fillRect/>
          </a:stretch>
        </p:blipFill>
        <p:spPr>
          <a:xfrm>
            <a:off x="1475656" y="1275606"/>
            <a:ext cx="6624736" cy="3867894"/>
          </a:xfrm>
          <a:prstGeom prst="rect">
            <a:avLst/>
          </a:prstGeom>
        </p:spPr>
      </p:pic>
    </p:spTree>
  </p:cSld>
  <p:clrMapOvr>
    <a:masterClrMapping/>
  </p:clrMapOvr>
  <p:transition spd="slow">
    <p:zoom/>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p:nvPr/>
        </p:nvSpPr>
        <p:spPr>
          <a:xfrm>
            <a:off x="267000" y="222050"/>
            <a:ext cx="8490900" cy="4921499"/>
          </a:xfrm>
          <a:prstGeom prst="rect">
            <a:avLst/>
          </a:prstGeom>
        </p:spPr>
        <p:txBody>
          <a:bodyPr lIns="91425" tIns="91425" rIns="91425" bIns="91425" anchor="t" anchorCtr="0">
            <a:noAutofit/>
          </a:bodyPr>
          <a:lstStyle/>
          <a:p>
            <a:pPr algn="ctr">
              <a:lnSpc>
                <a:spcPct val="150000"/>
              </a:lnSpc>
              <a:spcBef>
                <a:spcPts val="0"/>
              </a:spcBef>
              <a:buNone/>
            </a:pPr>
            <a:r>
              <a:rPr lang="el" sz="3400">
                <a:latin typeface="Georgia"/>
                <a:ea typeface="Georgia"/>
                <a:cs typeface="Georgia"/>
                <a:sym typeface="Georgia"/>
              </a:rPr>
              <a:t>ΣΤΗΝ ΠΑΡΟΥΣΑ ΕΡΕΥΝΗΤΙΚΗ ΕΡΓΑΣΙΑ ΣΑΣ  ΠΑΡΟΥΣΙΑΖΟΥΜΕ  ΜΙΑ  ΜΕΛΕΤΗ ΠΟΥ  ΚΑΝΑΜΕ  ΓΥΡΩ  ΑΠΟ  ΤΑ  ΘΕΜΑΤΑ ΤΗΣ  ΑΕΡΙΑΣ  ΡΥΠΑΝΣΗΣ , ΤΗΣ ΚΛΙΜΑΤΙΚΗΣ  ΑΛΛΑΓΗΣ  ΚΑΙ  ΤΗΣ ΑΝΑΚΥΚΛΩΣΗΣ</a:t>
            </a: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p:nvPr/>
        </p:nvSpPr>
        <p:spPr>
          <a:xfrm>
            <a:off x="0" y="50"/>
            <a:ext cx="9144000" cy="51434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150000"/>
              </a:lnSpc>
              <a:spcBef>
                <a:spcPts val="0"/>
              </a:spcBef>
              <a:buNone/>
            </a:pPr>
            <a:r>
              <a:rPr lang="el" sz="3600"/>
              <a:t>ΠΙΟ ΣΥΓΚΕΚΡΙΜΕΝΑ ΘΑ ΑΝΑΛΥΣΟΥΜΕ ΘΕΜΑΤΑ ΠΟΥ ΣΧΕΤΙΖΟΝΤΑΙ ΜΕ:</a:t>
            </a:r>
          </a:p>
          <a:p>
            <a:pPr marL="0" lvl="0" indent="0" algn="ctr" rtl="0">
              <a:lnSpc>
                <a:spcPct val="200000"/>
              </a:lnSpc>
              <a:spcBef>
                <a:spcPts val="0"/>
              </a:spcBef>
              <a:buNone/>
            </a:pPr>
            <a:r>
              <a:rPr lang="el" sz="3200" b="1" u="sng">
                <a:solidFill>
                  <a:srgbClr val="FF0000"/>
                </a:solidFill>
              </a:rPr>
              <a:t>Την Ρυπανση</a:t>
            </a:r>
          </a:p>
          <a:p>
            <a:pPr marL="914400" lvl="0" indent="-419100" rtl="0">
              <a:lnSpc>
                <a:spcPct val="150000"/>
              </a:lnSpc>
              <a:spcBef>
                <a:spcPts val="0"/>
              </a:spcBef>
              <a:buClr>
                <a:srgbClr val="000000"/>
              </a:buClr>
              <a:buSzPct val="100000"/>
              <a:buFont typeface="Arial"/>
              <a:buAutoNum type="arabicPeriod"/>
            </a:pPr>
            <a:r>
              <a:rPr lang="el" sz="3000"/>
              <a:t>Ατμοσφαιρική ρύπανση στην πολη του Βολου          </a:t>
            </a:r>
          </a:p>
          <a:p>
            <a:pPr marL="914400" lvl="0" indent="-419100" rtl="0">
              <a:lnSpc>
                <a:spcPct val="150000"/>
              </a:lnSpc>
              <a:spcBef>
                <a:spcPts val="0"/>
              </a:spcBef>
              <a:buClr>
                <a:srgbClr val="000000"/>
              </a:buClr>
              <a:buSzPct val="100000"/>
              <a:buFont typeface="Arial"/>
              <a:buAutoNum type="arabicPeriod"/>
            </a:pPr>
            <a:r>
              <a:rPr lang="el" sz="3000"/>
              <a:t>Πλανητική σκίαση </a:t>
            </a:r>
            <a:r>
              <a:rPr lang="el" sz="3000">
                <a:solidFill>
                  <a:schemeClr val="dk1"/>
                </a:solidFill>
              </a:rPr>
              <a:t>(Τι ειναι αυτο παλι;)</a:t>
            </a:r>
            <a:r>
              <a:rPr lang="el" sz="3000"/>
              <a:t>       </a:t>
            </a:r>
          </a:p>
          <a:p>
            <a:pPr marL="914400" lvl="0" indent="-419100" rtl="0">
              <a:lnSpc>
                <a:spcPct val="150000"/>
              </a:lnSpc>
              <a:spcBef>
                <a:spcPts val="0"/>
              </a:spcBef>
              <a:buClr>
                <a:srgbClr val="000000"/>
              </a:buClr>
              <a:buSzPct val="100000"/>
              <a:buFont typeface="Arial"/>
              <a:buAutoNum type="arabicPeriod"/>
            </a:pPr>
            <a:r>
              <a:rPr lang="el" sz="3000"/>
              <a:t>Φωτοχημικό νέφος</a:t>
            </a:r>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227400" y="94475"/>
            <a:ext cx="8689199" cy="3083699"/>
          </a:xfrm>
          <a:prstGeom prst="rect">
            <a:avLst/>
          </a:prstGeom>
        </p:spPr>
        <p:txBody>
          <a:bodyPr lIns="91425" tIns="91425" rIns="91425" bIns="91425" anchor="b" anchorCtr="0">
            <a:noAutofit/>
          </a:bodyPr>
          <a:lstStyle/>
          <a:p>
            <a:pPr lvl="0" rtl="0">
              <a:lnSpc>
                <a:spcPct val="150000"/>
              </a:lnSpc>
              <a:spcBef>
                <a:spcPts val="0"/>
              </a:spcBef>
              <a:buNone/>
            </a:pPr>
            <a:r>
              <a:rPr lang="el" sz="3200" b="0" u="sng">
                <a:solidFill>
                  <a:srgbClr val="FF0000"/>
                </a:solidFill>
              </a:rPr>
              <a:t>Την Κλιματικη Αλλαγη</a:t>
            </a:r>
          </a:p>
          <a:p>
            <a:pPr lvl="0" rtl="0">
              <a:lnSpc>
                <a:spcPct val="150000"/>
              </a:lnSpc>
              <a:spcBef>
                <a:spcPts val="0"/>
              </a:spcBef>
              <a:buNone/>
            </a:pPr>
            <a:endParaRPr sz="3000" b="0" u="sng"/>
          </a:p>
          <a:p>
            <a:pPr marL="457200" lvl="0" indent="-419100" algn="l" rtl="0">
              <a:lnSpc>
                <a:spcPct val="150000"/>
              </a:lnSpc>
              <a:spcBef>
                <a:spcPts val="0"/>
              </a:spcBef>
              <a:buClr>
                <a:schemeClr val="dk1"/>
              </a:buClr>
              <a:buSzPct val="100000"/>
              <a:buFont typeface="Arial"/>
              <a:buAutoNum type="arabicPeriod"/>
            </a:pPr>
            <a:r>
              <a:rPr lang="el" sz="3000" b="0"/>
              <a:t>Τρυπα του οζοντος </a:t>
            </a:r>
          </a:p>
          <a:p>
            <a:pPr marL="457200" lvl="0" indent="-419100" algn="l" rtl="0">
              <a:lnSpc>
                <a:spcPct val="150000"/>
              </a:lnSpc>
              <a:spcBef>
                <a:spcPts val="0"/>
              </a:spcBef>
              <a:buClr>
                <a:schemeClr val="dk1"/>
              </a:buClr>
              <a:buSzPct val="100000"/>
              <a:buFont typeface="Arial"/>
              <a:buAutoNum type="arabicPeriod"/>
            </a:pPr>
            <a:r>
              <a:rPr lang="el" sz="3000" b="0"/>
              <a:t>Φαινομενο του θερμοκηπιου</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560950" y="174774"/>
            <a:ext cx="8302800" cy="1585200"/>
          </a:xfrm>
          <a:prstGeom prst="rect">
            <a:avLst/>
          </a:prstGeom>
        </p:spPr>
        <p:txBody>
          <a:bodyPr lIns="91425" tIns="91425" rIns="91425" bIns="91425" anchor="b" anchorCtr="0">
            <a:noAutofit/>
          </a:bodyPr>
          <a:lstStyle/>
          <a:p>
            <a:pPr lvl="0" rtl="0">
              <a:spcBef>
                <a:spcPts val="0"/>
              </a:spcBef>
              <a:buNone/>
            </a:pPr>
            <a:r>
              <a:rPr lang="el" sz="3000" b="0" u="sng">
                <a:solidFill>
                  <a:srgbClr val="FF0000"/>
                </a:solidFill>
              </a:rPr>
              <a:t>Την Ανακυκλωση</a:t>
            </a:r>
          </a:p>
          <a:p>
            <a:pPr lvl="0" rtl="0">
              <a:spcBef>
                <a:spcPts val="0"/>
              </a:spcBef>
              <a:buNone/>
            </a:pPr>
            <a:endParaRPr sz="3000" b="0"/>
          </a:p>
          <a:p>
            <a:pPr marL="457200" lvl="0" indent="-419100" algn="l">
              <a:spcBef>
                <a:spcPts val="0"/>
              </a:spcBef>
              <a:buClr>
                <a:schemeClr val="dk1"/>
              </a:buClr>
              <a:buSzPct val="100000"/>
              <a:buFont typeface="Arial"/>
              <a:buAutoNum type="arabicPeriod"/>
            </a:pPr>
            <a:r>
              <a:rPr lang="el" sz="3000" b="0"/>
              <a:t>Διαχειριση απορριματων</a:t>
            </a: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subTitle" idx="1"/>
          </p:nvPr>
        </p:nvSpPr>
        <p:spPr>
          <a:xfrm>
            <a:off x="685800" y="2840045"/>
            <a:ext cx="7772400" cy="1939499"/>
          </a:xfrm>
          <a:prstGeom prst="rect">
            <a:avLst/>
          </a:prstGeom>
          <a:noFill/>
          <a:ln>
            <a:noFill/>
          </a:ln>
        </p:spPr>
        <p:txBody>
          <a:bodyPr lIns="91425" tIns="91425" rIns="91425" bIns="91425" anchor="t" anchorCtr="0">
            <a:noAutofit/>
          </a:bodyPr>
          <a:lstStyle/>
          <a:p>
            <a:pPr lvl="0" algn="l" rtl="0">
              <a:spcBef>
                <a:spcPts val="0"/>
              </a:spcBef>
              <a:buNone/>
            </a:pPr>
            <a:r>
              <a:rPr lang="el" sz="4700" b="1">
                <a:solidFill>
                  <a:srgbClr val="000000"/>
                </a:solidFill>
              </a:rPr>
              <a:t>Μαρία            Αναστασία    </a:t>
            </a:r>
          </a:p>
          <a:p>
            <a:pPr lvl="0" algn="l" rtl="0">
              <a:spcBef>
                <a:spcPts val="0"/>
              </a:spcBef>
              <a:buNone/>
            </a:pPr>
            <a:r>
              <a:rPr lang="el" sz="4700" b="1">
                <a:solidFill>
                  <a:srgbClr val="000000"/>
                </a:solidFill>
              </a:rPr>
              <a:t>Μαργαρίτη    Λαμπαδάρη</a:t>
            </a:r>
          </a:p>
          <a:p>
            <a:pPr algn="l">
              <a:spcBef>
                <a:spcPts val="0"/>
              </a:spcBef>
              <a:buNone/>
            </a:pPr>
            <a:endParaRPr>
              <a:solidFill>
                <a:srgbClr val="000000"/>
              </a:solidFill>
            </a:endParaRPr>
          </a:p>
        </p:txBody>
      </p:sp>
      <p:sp>
        <p:nvSpPr>
          <p:cNvPr id="53" name="Shape 53"/>
          <p:cNvSpPr txBox="1">
            <a:spLocks noGrp="1"/>
          </p:cNvSpPr>
          <p:nvPr>
            <p:ph type="ctrTitle"/>
          </p:nvPr>
        </p:nvSpPr>
        <p:spPr>
          <a:xfrm>
            <a:off x="590900" y="213478"/>
            <a:ext cx="7772400" cy="1723200"/>
          </a:xfrm>
          <a:prstGeom prst="rect">
            <a:avLst/>
          </a:prstGeom>
        </p:spPr>
        <p:txBody>
          <a:bodyPr lIns="91425" tIns="91425" rIns="91425" bIns="91425" anchor="b" anchorCtr="0">
            <a:noAutofit/>
          </a:bodyPr>
          <a:lstStyle/>
          <a:p>
            <a:pPr lvl="0" rtl="0">
              <a:spcBef>
                <a:spcPts val="0"/>
              </a:spcBef>
              <a:buNone/>
            </a:pPr>
            <a:r>
              <a:rPr lang="el" u="sng">
                <a:solidFill>
                  <a:srgbClr val="000000"/>
                </a:solidFill>
              </a:rPr>
              <a:t>ΑΤΜΟΣΦΑΙΡΙΚΗ</a:t>
            </a:r>
          </a:p>
          <a:p>
            <a:pPr>
              <a:spcBef>
                <a:spcPts val="0"/>
              </a:spcBef>
              <a:buNone/>
            </a:pPr>
            <a:r>
              <a:rPr lang="el" u="sng">
                <a:solidFill>
                  <a:srgbClr val="000000"/>
                </a:solidFill>
              </a:rPr>
              <a:t>ΡΥΠΑΝΣΗ</a:t>
            </a: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94775" y="3"/>
            <a:ext cx="8229600" cy="857400"/>
          </a:xfrm>
          <a:prstGeom prst="rect">
            <a:avLst/>
          </a:prstGeom>
        </p:spPr>
        <p:txBody>
          <a:bodyPr lIns="91425" tIns="91425" rIns="91425" bIns="91425" anchor="b" anchorCtr="0">
            <a:noAutofit/>
          </a:bodyPr>
          <a:lstStyle/>
          <a:p>
            <a:pPr algn="ctr">
              <a:spcBef>
                <a:spcPts val="0"/>
              </a:spcBef>
              <a:buNone/>
            </a:pPr>
            <a:r>
              <a:rPr lang="el" u="sng">
                <a:solidFill>
                  <a:srgbClr val="CC0000"/>
                </a:solidFill>
              </a:rPr>
              <a:t>Ατμοσφαιρική Ρύπανση</a:t>
            </a:r>
          </a:p>
        </p:txBody>
      </p:sp>
      <p:sp>
        <p:nvSpPr>
          <p:cNvPr id="59" name="Shape 59"/>
          <p:cNvSpPr txBox="1">
            <a:spLocks noGrp="1"/>
          </p:cNvSpPr>
          <p:nvPr>
            <p:ph type="body" idx="1"/>
          </p:nvPr>
        </p:nvSpPr>
        <p:spPr>
          <a:xfrm>
            <a:off x="394775" y="961700"/>
            <a:ext cx="8656200" cy="4181700"/>
          </a:xfrm>
          <a:prstGeom prst="rect">
            <a:avLst/>
          </a:prstGeom>
        </p:spPr>
        <p:txBody>
          <a:bodyPr lIns="91425" tIns="91425" rIns="91425" bIns="91425" anchor="t" anchorCtr="0">
            <a:noAutofit/>
          </a:bodyPr>
          <a:lstStyle/>
          <a:p>
            <a:pPr lvl="0" algn="just" rtl="0">
              <a:lnSpc>
                <a:spcPct val="150000"/>
              </a:lnSpc>
              <a:spcBef>
                <a:spcPts val="400"/>
              </a:spcBef>
              <a:spcAft>
                <a:spcPts val="500"/>
              </a:spcAft>
              <a:buClr>
                <a:schemeClr val="dk1"/>
              </a:buClr>
              <a:buSzPct val="45833"/>
              <a:buFont typeface="Arial"/>
              <a:buNone/>
            </a:pPr>
            <a:r>
              <a:rPr lang="el" sz="2400">
                <a:solidFill>
                  <a:srgbClr val="434343"/>
                </a:solidFill>
              </a:rPr>
              <a:t>Η ανθρωπογενής ατμοσφαιρική ρύπανση προκαλείται κυρίως από τρεις ανθρώπινες δραστηριότητες: </a:t>
            </a:r>
            <a:r>
              <a:rPr lang="el" sz="1800">
                <a:solidFill>
                  <a:srgbClr val="434343"/>
                </a:solidFill>
              </a:rPr>
              <a:t> </a:t>
            </a:r>
          </a:p>
          <a:p>
            <a:pPr marL="457200" lvl="0" indent="-381000" algn="just" rtl="0">
              <a:lnSpc>
                <a:spcPct val="150000"/>
              </a:lnSpc>
              <a:spcBef>
                <a:spcPts val="400"/>
              </a:spcBef>
              <a:spcAft>
                <a:spcPts val="500"/>
              </a:spcAft>
              <a:buClr>
                <a:srgbClr val="434343"/>
              </a:buClr>
              <a:buSzPct val="100000"/>
              <a:buFont typeface="Arial"/>
              <a:buChar char="●"/>
            </a:pPr>
            <a:r>
              <a:rPr lang="el" sz="2400">
                <a:solidFill>
                  <a:srgbClr val="434343"/>
                </a:solidFill>
              </a:rPr>
              <a:t>Τη βιομηχανία </a:t>
            </a:r>
          </a:p>
          <a:p>
            <a:pPr marL="457200" lvl="0" indent="-381000" algn="just" rtl="0">
              <a:lnSpc>
                <a:spcPct val="150000"/>
              </a:lnSpc>
              <a:spcBef>
                <a:spcPts val="400"/>
              </a:spcBef>
              <a:spcAft>
                <a:spcPts val="500"/>
              </a:spcAft>
              <a:buClr>
                <a:srgbClr val="434343"/>
              </a:buClr>
              <a:buSzPct val="100000"/>
              <a:buFont typeface="Arial"/>
              <a:buChar char="●"/>
            </a:pPr>
            <a:r>
              <a:rPr lang="el" sz="2400">
                <a:solidFill>
                  <a:srgbClr val="434343"/>
                </a:solidFill>
              </a:rPr>
              <a:t>Τις μεταφορές </a:t>
            </a:r>
          </a:p>
          <a:p>
            <a:pPr marL="457200" lvl="0" indent="-381000" algn="just" rtl="0">
              <a:lnSpc>
                <a:spcPct val="150000"/>
              </a:lnSpc>
              <a:spcBef>
                <a:spcPts val="400"/>
              </a:spcBef>
              <a:spcAft>
                <a:spcPts val="500"/>
              </a:spcAft>
              <a:buClr>
                <a:srgbClr val="434343"/>
              </a:buClr>
              <a:buSzPct val="100000"/>
              <a:buFont typeface="Arial"/>
              <a:buChar char="●"/>
            </a:pPr>
            <a:r>
              <a:rPr lang="el" sz="2400">
                <a:solidFill>
                  <a:srgbClr val="434343"/>
                </a:solidFill>
              </a:rPr>
              <a:t>Τα νοικοκυριά</a:t>
            </a:r>
          </a:p>
          <a:p>
            <a:pPr lvl="0" algn="just" rtl="0">
              <a:lnSpc>
                <a:spcPct val="150000"/>
              </a:lnSpc>
              <a:spcBef>
                <a:spcPts val="400"/>
              </a:spcBef>
              <a:spcAft>
                <a:spcPts val="500"/>
              </a:spcAft>
              <a:buNone/>
            </a:pPr>
            <a:endParaRPr sz="1800">
              <a:solidFill>
                <a:srgbClr val="434343"/>
              </a:solidFill>
            </a:endParaRPr>
          </a:p>
          <a:p>
            <a:pPr>
              <a:spcBef>
                <a:spcPts val="0"/>
              </a:spcBef>
              <a:buNone/>
            </a:pPr>
            <a:endParaRPr sz="2000">
              <a:solidFill>
                <a:schemeClr val="dk1"/>
              </a:solidFill>
            </a:endParaRPr>
          </a:p>
        </p:txBody>
      </p:sp>
      <p:pic>
        <p:nvPicPr>
          <p:cNvPr id="60" name="Shape 60"/>
          <p:cNvPicPr preferRelativeResize="0"/>
          <p:nvPr/>
        </p:nvPicPr>
        <p:blipFill>
          <a:blip r:embed="rId3"/>
          <a:stretch>
            <a:fillRect/>
          </a:stretch>
        </p:blipFill>
        <p:spPr>
          <a:xfrm>
            <a:off x="4187225" y="2215824"/>
            <a:ext cx="4357524" cy="2927575"/>
          </a:xfrm>
          <a:prstGeom prst="rect">
            <a:avLst/>
          </a:prstGeom>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0" y="0"/>
            <a:ext cx="8951100" cy="5068499"/>
          </a:xfrm>
          <a:prstGeom prst="rect">
            <a:avLst/>
          </a:prstGeom>
        </p:spPr>
        <p:txBody>
          <a:bodyPr lIns="91425" tIns="91425" rIns="91425" bIns="91425" anchor="t" anchorCtr="0">
            <a:noAutofit/>
          </a:bodyPr>
          <a:lstStyle/>
          <a:p>
            <a:pPr lvl="0" algn="just" rtl="0">
              <a:lnSpc>
                <a:spcPct val="150000"/>
              </a:lnSpc>
              <a:spcBef>
                <a:spcPts val="0"/>
              </a:spcBef>
              <a:buNone/>
            </a:pPr>
            <a:r>
              <a:rPr lang="el" sz="2800">
                <a:solidFill>
                  <a:schemeClr val="dk1"/>
                </a:solidFill>
              </a:rPr>
              <a:t>Πιο συγκεκριμενα η ευρύτερη περιοχή του Βόλου αντιμετωπίζει σημαντικό πρόβλημα ατμοσφαιρικής ρύπανσης, το οποίο σταδιακά επιδεινώνεται, λαμβάνοντας υπόψη μάλιστα την μελλοντική αυστηροποίηση των ορίων. </a:t>
            </a:r>
          </a:p>
          <a:p>
            <a:pPr algn="just">
              <a:lnSpc>
                <a:spcPct val="150000"/>
              </a:lnSpc>
              <a:spcBef>
                <a:spcPts val="0"/>
              </a:spcBef>
              <a:buNone/>
            </a:pPr>
            <a:r>
              <a:rPr lang="el" sz="2800">
                <a:solidFill>
                  <a:schemeClr val="dk1"/>
                </a:solidFill>
              </a:rPr>
              <a:t>Η συσχέτιση ρύπανσης και ζημίας στη δημόσια υγεία είναι επιστημονικά τεκμηριωμένες</a:t>
            </a:r>
          </a:p>
        </p:txBody>
      </p:sp>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p:nvPr/>
        </p:nvSpPr>
        <p:spPr>
          <a:xfrm>
            <a:off x="0" y="0"/>
            <a:ext cx="8924999" cy="5012699"/>
          </a:xfrm>
          <a:prstGeom prst="rect">
            <a:avLst/>
          </a:prstGeom>
        </p:spPr>
        <p:txBody>
          <a:bodyPr lIns="91425" tIns="91425" rIns="91425" bIns="91425" anchor="ctr" anchorCtr="0">
            <a:noAutofit/>
          </a:bodyPr>
          <a:lstStyle/>
          <a:p>
            <a:pPr lvl="0" algn="ctr" rtl="0">
              <a:lnSpc>
                <a:spcPct val="150000"/>
              </a:lnSpc>
              <a:spcBef>
                <a:spcPts val="1400"/>
              </a:spcBef>
              <a:spcAft>
                <a:spcPts val="400"/>
              </a:spcAft>
              <a:buNone/>
            </a:pPr>
            <a:r>
              <a:rPr lang="el" sz="3000">
                <a:solidFill>
                  <a:schemeClr val="dk1"/>
                </a:solidFill>
              </a:rPr>
              <a:t>Το Πανεπιστημιο Θεσσαλιας διαθετει στην περιοχη του Βολου τρεις (3) Σταθμούς Μέτρησης της ατμοσφαιρικης ρυπανσης , οι οποιοι καταγραφουν τα δεδομενα , τα αναρτουν σε ειδικη ιστοσελιδα , τα ενημερωνουν κάθε 5 λεπτά και παρουσιαζουν την ημερήσια διακύμανση οπως φαινεται και στην επομενη εικονα</a:t>
            </a:r>
          </a:p>
        </p:txBody>
      </p:sp>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378</Words>
  <Application>Microsoft Office PowerPoint</Application>
  <PresentationFormat>Προβολή στην οθόνη (16:9)</PresentationFormat>
  <Paragraphs>52</Paragraphs>
  <Slides>15</Slides>
  <Notes>15</Notes>
  <HiddenSlides>0</HiddenSlides>
  <MMClips>2</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light-gradient</vt:lpstr>
      <vt:lpstr>ΕΡΕΥΝΗΤΙΚΗ  ΕΡΓΑΣΙΑ</vt:lpstr>
      <vt:lpstr>Διαφάνεια 2</vt:lpstr>
      <vt:lpstr>Διαφάνεια 3</vt:lpstr>
      <vt:lpstr>Την Κλιματικη Αλλαγη  Τρυπα του οζοντος  Φαινομενο του θερμοκηπιου</vt:lpstr>
      <vt:lpstr>Την Ανακυκλωση  Διαχειριση απορριματων</vt:lpstr>
      <vt:lpstr>ΑΤΜΟΣΦΑΙΡΙΚΗ ΡΥΠΑΝΣΗ</vt:lpstr>
      <vt:lpstr>Ατμοσφαιρική Ρύπανση</vt:lpstr>
      <vt:lpstr>Διαφάνεια 8</vt:lpstr>
      <vt:lpstr>Διαφάνεια 9</vt:lpstr>
      <vt:lpstr>Διαφάνεια 10</vt:lpstr>
      <vt:lpstr>Αίτια ατμοσφαιρικής ρύπανσης </vt:lpstr>
      <vt:lpstr>   Η αερια ρυπανση λογω καυσης υλικων προς θερμανση στον Βολο</vt:lpstr>
      <vt:lpstr>Συνεπειες</vt:lpstr>
      <vt:lpstr>Αντιμετωπιση</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ΕΡΕΥΝΗΤΙΚΗ  ΕΡΓΑΣΙΑ</dc:title>
  <cp:lastModifiedBy>olgitsa</cp:lastModifiedBy>
  <cp:revision>7</cp:revision>
  <dcterms:modified xsi:type="dcterms:W3CDTF">2014-05-19T11:43:25Z</dcterms:modified>
</cp:coreProperties>
</file>